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2" r:id="rId4"/>
    <p:sldId id="272" r:id="rId5"/>
    <p:sldId id="257" r:id="rId6"/>
    <p:sldId id="285" r:id="rId7"/>
    <p:sldId id="258" r:id="rId8"/>
    <p:sldId id="259" r:id="rId9"/>
    <p:sldId id="260" r:id="rId10"/>
    <p:sldId id="261" r:id="rId11"/>
    <p:sldId id="263" r:id="rId12"/>
    <p:sldId id="264" r:id="rId13"/>
    <p:sldId id="266" r:id="rId14"/>
    <p:sldId id="265" r:id="rId15"/>
    <p:sldId id="267" r:id="rId16"/>
    <p:sldId id="284" r:id="rId17"/>
    <p:sldId id="268" r:id="rId18"/>
    <p:sldId id="269" r:id="rId19"/>
    <p:sldId id="270" r:id="rId20"/>
    <p:sldId id="271" r:id="rId21"/>
    <p:sldId id="273" r:id="rId22"/>
    <p:sldId id="274" r:id="rId23"/>
    <p:sldId id="286" r:id="rId24"/>
    <p:sldId id="282" r:id="rId25"/>
    <p:sldId id="275" r:id="rId26"/>
    <p:sldId id="276"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6F6DE2-CC8D-4043-83F0-73BA1D0EB37A}"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4715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6DE2-CC8D-4043-83F0-73BA1D0EB37A}"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3561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6DE2-CC8D-4043-83F0-73BA1D0EB37A}"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32746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6F6DE2-CC8D-4043-83F0-73BA1D0EB37A}"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63529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F6DE2-CC8D-4043-83F0-73BA1D0EB37A}" type="datetimeFigureOut">
              <a:rPr lang="en-US" smtClean="0"/>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227607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6F6DE2-CC8D-4043-83F0-73BA1D0EB37A}"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421170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6F6DE2-CC8D-4043-83F0-73BA1D0EB37A}" type="datetimeFigureOut">
              <a:rPr lang="en-US" smtClean="0"/>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229020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6F6DE2-CC8D-4043-83F0-73BA1D0EB37A}" type="datetimeFigureOut">
              <a:rPr lang="en-US" smtClean="0"/>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195648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F6DE2-CC8D-4043-83F0-73BA1D0EB37A}" type="datetimeFigureOut">
              <a:rPr lang="en-US" smtClean="0"/>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61024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6DE2-CC8D-4043-83F0-73BA1D0EB37A}"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3279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6F6DE2-CC8D-4043-83F0-73BA1D0EB37A}" type="datetimeFigureOut">
              <a:rPr lang="en-US" smtClean="0"/>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2F9AF-28B5-4C60-A7B1-CA9B97BD1580}" type="slidenum">
              <a:rPr lang="en-US" smtClean="0"/>
              <a:t>‹#›</a:t>
            </a:fld>
            <a:endParaRPr lang="en-US"/>
          </a:p>
        </p:txBody>
      </p:sp>
    </p:spTree>
    <p:extLst>
      <p:ext uri="{BB962C8B-B14F-4D97-AF65-F5344CB8AC3E}">
        <p14:creationId xmlns:p14="http://schemas.microsoft.com/office/powerpoint/2010/main" val="135750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F6DE2-CC8D-4043-83F0-73BA1D0EB37A}" type="datetimeFigureOut">
              <a:rPr lang="en-US" smtClean="0"/>
              <a:t>6/13/2018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2F9AF-28B5-4C60-A7B1-CA9B97BD1580}" type="slidenum">
              <a:rPr lang="en-US" smtClean="0"/>
              <a:t>‹#›</a:t>
            </a:fld>
            <a:endParaRPr lang="en-US"/>
          </a:p>
        </p:txBody>
      </p:sp>
    </p:spTree>
    <p:extLst>
      <p:ext uri="{BB962C8B-B14F-4D97-AF65-F5344CB8AC3E}">
        <p14:creationId xmlns:p14="http://schemas.microsoft.com/office/powerpoint/2010/main" val="66082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leles" TargetMode="External"/><Relationship Id="rId2" Type="http://schemas.openxmlformats.org/officeDocument/2006/relationships/hyperlink" Target="http://en.wikipedia.org/wiki/Enzyme" TargetMode="External"/><Relationship Id="rId1" Type="http://schemas.openxmlformats.org/officeDocument/2006/relationships/slideLayout" Target="../slideLayouts/slideLayout2.xml"/><Relationship Id="rId5" Type="http://schemas.openxmlformats.org/officeDocument/2006/relationships/hyperlink" Target="http://en.wikipedia.org/wiki/Isozyme" TargetMode="External"/><Relationship Id="rId4" Type="http://schemas.openxmlformats.org/officeDocument/2006/relationships/hyperlink" Target="http://en.wikipedia.org/wiki/Locus_(genetic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qcore.brcf.med.umich.edu/doc/educ/dnapr/sequencing.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qcore.brcf.med.umich.edu/doc/educ/dnapr/pg2.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qcore.brcf.med.umich.edu/doc/educ/dnapr/mbglossary/mbglos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http://en.wikipedia.org/wiki/Frederick_Sanger" TargetMode="External"/><Relationship Id="rId18" Type="http://schemas.openxmlformats.org/officeDocument/2006/relationships/hyperlink" Target="http://en.wikipedia.org/wiki/1986_in_science" TargetMode="External"/><Relationship Id="rId26" Type="http://schemas.openxmlformats.org/officeDocument/2006/relationships/hyperlink" Target="http://en.wikipedia.org/wiki/Caenorhabditis_elegans" TargetMode="External"/><Relationship Id="rId39" Type="http://schemas.openxmlformats.org/officeDocument/2006/relationships/hyperlink" Target="http://en.wikipedia.org/wiki/Mostafa_Ronaghi" TargetMode="External"/><Relationship Id="rId21" Type="http://schemas.openxmlformats.org/officeDocument/2006/relationships/hyperlink" Target="http://en.wikipedia.org/wiki/1987_in_science" TargetMode="External"/><Relationship Id="rId34" Type="http://schemas.openxmlformats.org/officeDocument/2006/relationships/hyperlink" Target="http://en.wikipedia.org/wiki/The_Institute_for_Genomic_Research" TargetMode="External"/><Relationship Id="rId42" Type="http://schemas.openxmlformats.org/officeDocument/2006/relationships/hyperlink" Target="http://en.wikipedia.org/wiki/1998_in_science" TargetMode="External"/><Relationship Id="rId47" Type="http://schemas.openxmlformats.org/officeDocument/2006/relationships/hyperlink" Target="http://en.wikipedia.org/wiki/2001_in_science" TargetMode="External"/><Relationship Id="rId50" Type="http://schemas.openxmlformats.org/officeDocument/2006/relationships/hyperlink" Target="http://en.wikipedia.org/wiki/DNA_sequencing#cite_note-pmid11181995-57" TargetMode="External"/><Relationship Id="rId55" Type="http://schemas.openxmlformats.org/officeDocument/2006/relationships/hyperlink" Target="http://en.wikipedia.org/wiki/DNA_sequencing#cite_note-pmid18165802-28" TargetMode="External"/><Relationship Id="rId7" Type="http://schemas.openxmlformats.org/officeDocument/2006/relationships/hyperlink" Target="http://en.wikipedia.org/wiki/1977_in_science" TargetMode="External"/><Relationship Id="rId12" Type="http://schemas.openxmlformats.org/officeDocument/2006/relationships/hyperlink" Target="http://en.wikipedia.org/wiki/DNA_sequencing#cite_note-Maxam77-4" TargetMode="External"/><Relationship Id="rId17" Type="http://schemas.openxmlformats.org/officeDocument/2006/relationships/hyperlink" Target="http://en.wikipedia.org/wiki/Epstein-Barr_virus" TargetMode="External"/><Relationship Id="rId25" Type="http://schemas.openxmlformats.org/officeDocument/2006/relationships/hyperlink" Target="http://en.wikipedia.org/wiki/Escherichia_coli" TargetMode="External"/><Relationship Id="rId33" Type="http://schemas.openxmlformats.org/officeDocument/2006/relationships/hyperlink" Target="http://en.wikipedia.org/wiki/Hamilton_O._Smith" TargetMode="External"/><Relationship Id="rId38" Type="http://schemas.openxmlformats.org/officeDocument/2006/relationships/hyperlink" Target="http://en.wikipedia.org/wiki/P%C3%A5l_Nyr%C3%A9n" TargetMode="External"/><Relationship Id="rId46" Type="http://schemas.openxmlformats.org/officeDocument/2006/relationships/hyperlink" Target="http://en.wikipedia.org/wiki/DNA_sequencing#cite_note-55" TargetMode="External"/><Relationship Id="rId2" Type="http://schemas.openxmlformats.org/officeDocument/2006/relationships/hyperlink" Target="http://en.wikipedia.org/wiki/1953_in_science" TargetMode="External"/><Relationship Id="rId16" Type="http://schemas.openxmlformats.org/officeDocument/2006/relationships/hyperlink" Target="http://en.wikipedia.org/wiki/Medical_Research_Council_(UK)" TargetMode="External"/><Relationship Id="rId20" Type="http://schemas.openxmlformats.org/officeDocument/2006/relationships/hyperlink" Target="http://en.wikipedia.org/wiki/California_Institute_of_Technology" TargetMode="External"/><Relationship Id="rId29" Type="http://schemas.openxmlformats.org/officeDocument/2006/relationships/hyperlink" Target="http://en.wikipedia.org/wiki/Expressed_sequence_tag" TargetMode="External"/><Relationship Id="rId41" Type="http://schemas.openxmlformats.org/officeDocument/2006/relationships/hyperlink" Target="http://en.wikipedia.org/wiki/DNA_sequencing#cite_note-Ronaghi-53" TargetMode="External"/><Relationship Id="rId54" Type="http://schemas.openxmlformats.org/officeDocument/2006/relationships/hyperlink" Target="http://en.wikipedia.org/wiki/DNA_sequencing#cite_note-pmid16056220-59" TargetMode="External"/><Relationship Id="rId1" Type="http://schemas.openxmlformats.org/officeDocument/2006/relationships/slideLayout" Target="../slideLayouts/slideLayout7.xml"/><Relationship Id="rId6" Type="http://schemas.openxmlformats.org/officeDocument/2006/relationships/hyperlink" Target="http://en.wikipedia.org/wiki/Recombinant_DNA" TargetMode="External"/><Relationship Id="rId11" Type="http://schemas.openxmlformats.org/officeDocument/2006/relationships/hyperlink" Target="http://en.wikipedia.org/wiki/Walter_Gilbert" TargetMode="External"/><Relationship Id="rId24" Type="http://schemas.openxmlformats.org/officeDocument/2006/relationships/hyperlink" Target="http://en.wikipedia.org/wiki/Mycoplasma_capricolum" TargetMode="External"/><Relationship Id="rId32" Type="http://schemas.openxmlformats.org/officeDocument/2006/relationships/hyperlink" Target="http://en.wikipedia.org/wiki/1995_in_science" TargetMode="External"/><Relationship Id="rId37" Type="http://schemas.openxmlformats.org/officeDocument/2006/relationships/hyperlink" Target="http://en.wikipedia.org/wiki/1996_in_science" TargetMode="External"/><Relationship Id="rId40" Type="http://schemas.openxmlformats.org/officeDocument/2006/relationships/hyperlink" Target="http://en.wikipedia.org/wiki/Pyrosequencing" TargetMode="External"/><Relationship Id="rId45" Type="http://schemas.openxmlformats.org/officeDocument/2006/relationships/hyperlink" Target="http://en.wikipedia.org/wiki/2000_in_science" TargetMode="External"/><Relationship Id="rId53" Type="http://schemas.openxmlformats.org/officeDocument/2006/relationships/hyperlink" Target="http://en.wikipedia.org/wiki/DNA_sequencing#cite_note-Stein2008-58" TargetMode="External"/><Relationship Id="rId5" Type="http://schemas.openxmlformats.org/officeDocument/2006/relationships/hyperlink" Target="http://en.wikipedia.org/wiki/1972_in_science" TargetMode="External"/><Relationship Id="rId15" Type="http://schemas.openxmlformats.org/officeDocument/2006/relationships/hyperlink" Target="http://en.wikipedia.org/wiki/1984_in_science" TargetMode="External"/><Relationship Id="rId23" Type="http://schemas.openxmlformats.org/officeDocument/2006/relationships/hyperlink" Target="http://en.wikipedia.org/wiki/National_Institutes_of_Health" TargetMode="External"/><Relationship Id="rId28" Type="http://schemas.openxmlformats.org/officeDocument/2006/relationships/hyperlink" Target="http://en.wikipedia.org/wiki/1991_in_science" TargetMode="External"/><Relationship Id="rId36" Type="http://schemas.openxmlformats.org/officeDocument/2006/relationships/hyperlink" Target="http://en.wikipedia.org/wiki/DNA_sequencing#cite_note-52" TargetMode="External"/><Relationship Id="rId49" Type="http://schemas.openxmlformats.org/officeDocument/2006/relationships/hyperlink" Target="http://en.wikipedia.org/wiki/DNA_sequencing#cite_note-pmid11237011-56" TargetMode="External"/><Relationship Id="rId10" Type="http://schemas.openxmlformats.org/officeDocument/2006/relationships/hyperlink" Target="http://en.wikipedia.org/wiki/Allan_Maxam" TargetMode="External"/><Relationship Id="rId19" Type="http://schemas.openxmlformats.org/officeDocument/2006/relationships/hyperlink" Target="http://en.wikipedia.org/wiki/Leroy_E._Hood" TargetMode="External"/><Relationship Id="rId31" Type="http://schemas.openxmlformats.org/officeDocument/2006/relationships/hyperlink" Target="http://en.wikipedia.org/wiki/DNA_sequencing#cite_note-pmid2047873-51" TargetMode="External"/><Relationship Id="rId44" Type="http://schemas.openxmlformats.org/officeDocument/2006/relationships/hyperlink" Target="http://en.wikipedia.org/wiki/DNA_sequencing#cite_note-54" TargetMode="External"/><Relationship Id="rId52" Type="http://schemas.openxmlformats.org/officeDocument/2006/relationships/hyperlink" Target="http://en.wikipedia.org/wiki/454_Life_Sciences" TargetMode="External"/><Relationship Id="rId4" Type="http://schemas.openxmlformats.org/officeDocument/2006/relationships/hyperlink" Target="http://en.wikipedia.org/wiki/DNA_sequencing#cite_note-pmid13168976-48" TargetMode="External"/><Relationship Id="rId9" Type="http://schemas.openxmlformats.org/officeDocument/2006/relationships/hyperlink" Target="http://en.wikipedia.org/wiki/DNA_sequencing#cite_note-49" TargetMode="External"/><Relationship Id="rId14" Type="http://schemas.openxmlformats.org/officeDocument/2006/relationships/hyperlink" Target="http://en.wikipedia.org/wiki/DNA_sequencing#cite_note-50" TargetMode="External"/><Relationship Id="rId22" Type="http://schemas.openxmlformats.org/officeDocument/2006/relationships/hyperlink" Target="http://en.wikipedia.org/wiki/1990_in_science" TargetMode="External"/><Relationship Id="rId27" Type="http://schemas.openxmlformats.org/officeDocument/2006/relationships/hyperlink" Target="http://en.wikipedia.org/wiki/Saccharomyces_cerevisiae" TargetMode="External"/><Relationship Id="rId30" Type="http://schemas.openxmlformats.org/officeDocument/2006/relationships/hyperlink" Target="http://en.wikipedia.org/wiki/Craig_Venter" TargetMode="External"/><Relationship Id="rId35" Type="http://schemas.openxmlformats.org/officeDocument/2006/relationships/hyperlink" Target="http://en.wikipedia.org/wiki/Haemophilus_influenzae" TargetMode="External"/><Relationship Id="rId43" Type="http://schemas.openxmlformats.org/officeDocument/2006/relationships/hyperlink" Target="http://en.wikipedia.org/wiki/Phred_quality_score" TargetMode="External"/><Relationship Id="rId48" Type="http://schemas.openxmlformats.org/officeDocument/2006/relationships/hyperlink" Target="http://en.wikipedia.org/wiki/Human_genome" TargetMode="External"/><Relationship Id="rId8" Type="http://schemas.openxmlformats.org/officeDocument/2006/relationships/hyperlink" Target="http://en.wikipedia.org/wiki/Bacteriophage_%CF%86X174" TargetMode="External"/><Relationship Id="rId51" Type="http://schemas.openxmlformats.org/officeDocument/2006/relationships/hyperlink" Target="http://en.wikipedia.org/wiki/2004_in_science" TargetMode="External"/><Relationship Id="rId3" Type="http://schemas.openxmlformats.org/officeDocument/2006/relationships/hyperlink" Target="http://en.wikipedia.org/wiki/DNA_double_heli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Systematics</a:t>
            </a:r>
            <a:br>
              <a:rPr lang="en-US" dirty="0"/>
            </a:br>
            <a:r>
              <a:rPr lang="en-US" sz="3600" dirty="0"/>
              <a:t>Judd et al pp. </a:t>
            </a:r>
            <a:r>
              <a:rPr lang="en-US" sz="3600"/>
              <a:t>13-17</a:t>
            </a:r>
            <a:endParaRPr lang="en-US" sz="3600" dirty="0"/>
          </a:p>
        </p:txBody>
      </p:sp>
      <p:sp>
        <p:nvSpPr>
          <p:cNvPr id="3" name="Subtitle 2"/>
          <p:cNvSpPr>
            <a:spLocks noGrp="1"/>
          </p:cNvSpPr>
          <p:nvPr>
            <p:ph type="subTitle" idx="1"/>
          </p:nvPr>
        </p:nvSpPr>
        <p:spPr/>
        <p:txBody>
          <a:bodyPr/>
          <a:lstStyle/>
          <a:p>
            <a:r>
              <a:rPr lang="en-US" dirty="0"/>
              <a:t>The use of DNA and RNA sequences to infer evolutionary relationships</a:t>
            </a:r>
          </a:p>
          <a:p>
            <a:endParaRPr lang="en-US" dirty="0"/>
          </a:p>
        </p:txBody>
      </p:sp>
    </p:spTree>
    <p:extLst>
      <p:ext uri="{BB962C8B-B14F-4D97-AF65-F5344CB8AC3E}">
        <p14:creationId xmlns:p14="http://schemas.microsoft.com/office/powerpoint/2010/main" val="222312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DNA</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212422"/>
            <a:ext cx="3809999" cy="5522417"/>
          </a:xfrm>
        </p:spPr>
      </p:pic>
    </p:spTree>
    <p:extLst>
      <p:ext uri="{BB962C8B-B14F-4D97-AF65-F5344CB8AC3E}">
        <p14:creationId xmlns:p14="http://schemas.microsoft.com/office/powerpoint/2010/main" val="49983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Genomes</a:t>
            </a:r>
          </a:p>
        </p:txBody>
      </p:sp>
      <p:sp>
        <p:nvSpPr>
          <p:cNvPr id="3" name="Content Placeholder 2"/>
          <p:cNvSpPr>
            <a:spLocks noGrp="1"/>
          </p:cNvSpPr>
          <p:nvPr>
            <p:ph idx="1"/>
          </p:nvPr>
        </p:nvSpPr>
        <p:spPr/>
        <p:txBody>
          <a:bodyPr/>
          <a:lstStyle/>
          <a:p>
            <a:r>
              <a:rPr lang="en-US" dirty="0"/>
              <a:t>Plants contain three different genomes:  chloroplast, mitochondrial, nuclear.</a:t>
            </a:r>
          </a:p>
          <a:p>
            <a:r>
              <a:rPr lang="en-US" dirty="0"/>
              <a:t>The chloroplast &amp; mitochondrial genomes were acquired from algae or bacteria millions of years ago.</a:t>
            </a:r>
          </a:p>
          <a:p>
            <a:r>
              <a:rPr lang="en-US" dirty="0"/>
              <a:t>All three genomes are used in molecular genetics.</a:t>
            </a:r>
          </a:p>
          <a:p>
            <a:endParaRPr lang="en-US" dirty="0"/>
          </a:p>
        </p:txBody>
      </p:sp>
    </p:spTree>
    <p:extLst>
      <p:ext uri="{BB962C8B-B14F-4D97-AF65-F5344CB8AC3E}">
        <p14:creationId xmlns:p14="http://schemas.microsoft.com/office/powerpoint/2010/main" val="49289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Nuclear, Chloroplast, Mitochondrial Genomes in Comparison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131016"/>
              </p:ext>
            </p:extLst>
          </p:nvPr>
        </p:nvGraphicFramePr>
        <p:xfrm>
          <a:off x="457200" y="1600200"/>
          <a:ext cx="8229600" cy="33832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Genome</a:t>
                      </a:r>
                    </a:p>
                  </a:txBody>
                  <a:tcPr/>
                </a:tc>
                <a:tc>
                  <a:txBody>
                    <a:bodyPr/>
                    <a:lstStyle/>
                    <a:p>
                      <a:r>
                        <a:rPr lang="en-US" dirty="0"/>
                        <a:t>Genome Size (</a:t>
                      </a:r>
                      <a:r>
                        <a:rPr lang="en-US" dirty="0" err="1"/>
                        <a:t>kbp</a:t>
                      </a:r>
                      <a:r>
                        <a:rPr lang="en-US" dirty="0"/>
                        <a:t>)</a:t>
                      </a:r>
                    </a:p>
                  </a:txBody>
                  <a:tcPr/>
                </a:tc>
                <a:tc>
                  <a:txBody>
                    <a:bodyPr/>
                    <a:lstStyle/>
                    <a:p>
                      <a:r>
                        <a:rPr lang="en-US" dirty="0"/>
                        <a:t>Origin</a:t>
                      </a:r>
                    </a:p>
                  </a:txBody>
                  <a:tcPr/>
                </a:tc>
                <a:tc>
                  <a:txBody>
                    <a:bodyPr/>
                    <a:lstStyle/>
                    <a:p>
                      <a:r>
                        <a:rPr lang="en-US" dirty="0"/>
                        <a:t>Inheritance</a:t>
                      </a:r>
                    </a:p>
                  </a:txBody>
                  <a:tcPr/>
                </a:tc>
                <a:tc>
                  <a:txBody>
                    <a:bodyPr/>
                    <a:lstStyle/>
                    <a:p>
                      <a:r>
                        <a:rPr lang="en-US" dirty="0"/>
                        <a:t>Shape</a:t>
                      </a:r>
                    </a:p>
                  </a:txBody>
                  <a:tcPr/>
                </a:tc>
                <a:extLst>
                  <a:ext uri="{0D108BD9-81ED-4DB2-BD59-A6C34878D82A}">
                    <a16:rowId xmlns:a16="http://schemas.microsoft.com/office/drawing/2014/main" val="10000"/>
                  </a:ext>
                </a:extLst>
              </a:tr>
              <a:tr h="370840">
                <a:tc>
                  <a:txBody>
                    <a:bodyPr/>
                    <a:lstStyle/>
                    <a:p>
                      <a:r>
                        <a:rPr lang="en-US" dirty="0"/>
                        <a:t>Chloroplast</a:t>
                      </a:r>
                    </a:p>
                  </a:txBody>
                  <a:tcPr/>
                </a:tc>
                <a:tc>
                  <a:txBody>
                    <a:bodyPr/>
                    <a:lstStyle/>
                    <a:p>
                      <a:r>
                        <a:rPr lang="en-US" dirty="0"/>
                        <a:t>135-160 (small)</a:t>
                      </a:r>
                    </a:p>
                  </a:txBody>
                  <a:tcPr/>
                </a:tc>
                <a:tc>
                  <a:txBody>
                    <a:bodyPr/>
                    <a:lstStyle/>
                    <a:p>
                      <a:r>
                        <a:rPr lang="en-US" dirty="0"/>
                        <a:t>Cyanobacteria</a:t>
                      </a:r>
                      <a:r>
                        <a:rPr lang="en-US" baseline="0" dirty="0"/>
                        <a:t> (sometimes via an alga)</a:t>
                      </a:r>
                      <a:endParaRPr lang="en-US" dirty="0"/>
                    </a:p>
                  </a:txBody>
                  <a:tcPr/>
                </a:tc>
                <a:tc>
                  <a:txBody>
                    <a:bodyPr/>
                    <a:lstStyle/>
                    <a:p>
                      <a:r>
                        <a:rPr lang="en-US" dirty="0"/>
                        <a:t>Generally </a:t>
                      </a:r>
                      <a:r>
                        <a:rPr lang="en-US" baseline="0" dirty="0"/>
                        <a:t> m</a:t>
                      </a:r>
                      <a:r>
                        <a:rPr lang="en-US" dirty="0"/>
                        <a:t>aternal</a:t>
                      </a:r>
                      <a:r>
                        <a:rPr lang="en-US" baseline="0" dirty="0"/>
                        <a:t>  (Seed parent)</a:t>
                      </a:r>
                      <a:endParaRPr lang="en-US" dirty="0"/>
                    </a:p>
                  </a:txBody>
                  <a:tcPr/>
                </a:tc>
                <a:tc>
                  <a:txBody>
                    <a:bodyPr/>
                    <a:lstStyle/>
                    <a:p>
                      <a:r>
                        <a:rPr lang="en-US" dirty="0"/>
                        <a:t>Circular</a:t>
                      </a:r>
                    </a:p>
                  </a:txBody>
                  <a:tcPr/>
                </a:tc>
                <a:extLst>
                  <a:ext uri="{0D108BD9-81ED-4DB2-BD59-A6C34878D82A}">
                    <a16:rowId xmlns:a16="http://schemas.microsoft.com/office/drawing/2014/main" val="10001"/>
                  </a:ext>
                </a:extLst>
              </a:tr>
              <a:tr h="370840">
                <a:tc>
                  <a:txBody>
                    <a:bodyPr/>
                    <a:lstStyle/>
                    <a:p>
                      <a:r>
                        <a:rPr lang="en-US" dirty="0"/>
                        <a:t>Mitochondrion</a:t>
                      </a:r>
                    </a:p>
                  </a:txBody>
                  <a:tcPr/>
                </a:tc>
                <a:tc>
                  <a:txBody>
                    <a:bodyPr/>
                    <a:lstStyle/>
                    <a:p>
                      <a:r>
                        <a:rPr lang="en-US" dirty="0"/>
                        <a:t>200-2500 (medium)</a:t>
                      </a:r>
                    </a:p>
                  </a:txBody>
                  <a:tcPr/>
                </a:tc>
                <a:tc>
                  <a:txBody>
                    <a:bodyPr/>
                    <a:lstStyle/>
                    <a:p>
                      <a:r>
                        <a:rPr lang="en-US" dirty="0"/>
                        <a:t>Engulfed bacteria</a:t>
                      </a:r>
                    </a:p>
                  </a:txBody>
                  <a:tcPr/>
                </a:tc>
                <a:tc>
                  <a:txBody>
                    <a:bodyPr/>
                    <a:lstStyle/>
                    <a:p>
                      <a:r>
                        <a:rPr lang="en-US" dirty="0"/>
                        <a:t>Generally maternal (Seed</a:t>
                      </a:r>
                      <a:r>
                        <a:rPr lang="en-US" baseline="0" dirty="0"/>
                        <a:t> parent)</a:t>
                      </a:r>
                      <a:endParaRPr lang="en-US" dirty="0"/>
                    </a:p>
                  </a:txBody>
                  <a:tcPr/>
                </a:tc>
                <a:tc>
                  <a:txBody>
                    <a:bodyPr/>
                    <a:lstStyle/>
                    <a:p>
                      <a:r>
                        <a:rPr lang="en-US" dirty="0"/>
                        <a:t>Circular</a:t>
                      </a:r>
                    </a:p>
                  </a:txBody>
                  <a:tcPr/>
                </a:tc>
                <a:extLst>
                  <a:ext uri="{0D108BD9-81ED-4DB2-BD59-A6C34878D82A}">
                    <a16:rowId xmlns:a16="http://schemas.microsoft.com/office/drawing/2014/main" val="10002"/>
                  </a:ext>
                </a:extLst>
              </a:tr>
              <a:tr h="370840">
                <a:tc>
                  <a:txBody>
                    <a:bodyPr/>
                    <a:lstStyle/>
                    <a:p>
                      <a:r>
                        <a:rPr lang="en-US" dirty="0"/>
                        <a:t>Nuclear</a:t>
                      </a:r>
                    </a:p>
                  </a:txBody>
                  <a:tcPr/>
                </a:tc>
                <a:tc>
                  <a:txBody>
                    <a:bodyPr/>
                    <a:lstStyle/>
                    <a:p>
                      <a:r>
                        <a:rPr lang="en-US" dirty="0"/>
                        <a:t>Over</a:t>
                      </a:r>
                      <a:r>
                        <a:rPr lang="en-US" baseline="0" dirty="0"/>
                        <a:t> a million (big)</a:t>
                      </a:r>
                      <a:endParaRPr lang="en-US" dirty="0"/>
                    </a:p>
                  </a:txBody>
                  <a:tcPr/>
                </a:tc>
                <a:tc>
                  <a:txBody>
                    <a:bodyPr/>
                    <a:lstStyle/>
                    <a:p>
                      <a:r>
                        <a:rPr lang="en-US" dirty="0"/>
                        <a:t>Genetic</a:t>
                      </a:r>
                      <a:r>
                        <a:rPr lang="en-US" baseline="0" dirty="0"/>
                        <a:t> history not same as species history</a:t>
                      </a:r>
                      <a:endParaRPr lang="en-US" dirty="0"/>
                    </a:p>
                  </a:txBody>
                  <a:tcPr/>
                </a:tc>
                <a:tc>
                  <a:txBody>
                    <a:bodyPr/>
                    <a:lstStyle/>
                    <a:p>
                      <a:r>
                        <a:rPr lang="en-US" dirty="0" err="1"/>
                        <a:t>Biparental</a:t>
                      </a:r>
                      <a:endParaRPr lang="en-US" dirty="0"/>
                    </a:p>
                  </a:txBody>
                  <a:tcPr/>
                </a:tc>
                <a:tc>
                  <a:txBody>
                    <a:bodyPr/>
                    <a:lstStyle/>
                    <a:p>
                      <a:r>
                        <a:rPr lang="en-US" dirty="0"/>
                        <a:t>Linear</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209800" y="5638800"/>
            <a:ext cx="5181600" cy="646331"/>
          </a:xfrm>
          <a:prstGeom prst="rect">
            <a:avLst/>
          </a:prstGeom>
          <a:noFill/>
        </p:spPr>
        <p:txBody>
          <a:bodyPr wrap="square" rtlCol="0">
            <a:spAutoFit/>
          </a:bodyPr>
          <a:lstStyle/>
          <a:p>
            <a:r>
              <a:rPr lang="en-US" dirty="0" err="1"/>
              <a:t>Systematists</a:t>
            </a:r>
            <a:r>
              <a:rPr lang="en-US" dirty="0"/>
              <a:t> use data from all three of these genomes.</a:t>
            </a:r>
          </a:p>
        </p:txBody>
      </p:sp>
      <p:sp>
        <p:nvSpPr>
          <p:cNvPr id="5" name="TextBox 4"/>
          <p:cNvSpPr txBox="1"/>
          <p:nvPr/>
        </p:nvSpPr>
        <p:spPr>
          <a:xfrm>
            <a:off x="533400" y="3516630"/>
            <a:ext cx="1524000" cy="600164"/>
          </a:xfrm>
          <a:prstGeom prst="rect">
            <a:avLst/>
          </a:prstGeom>
          <a:noFill/>
        </p:spPr>
        <p:txBody>
          <a:bodyPr wrap="square" rtlCol="0">
            <a:spAutoFit/>
          </a:bodyPr>
          <a:lstStyle/>
          <a:p>
            <a:r>
              <a:rPr lang="en-US" sz="1100" dirty="0"/>
              <a:t>Rearrangements occur so often as to make  not useful frequently</a:t>
            </a:r>
          </a:p>
        </p:txBody>
      </p:sp>
      <p:sp>
        <p:nvSpPr>
          <p:cNvPr id="6" name="TextBox 5"/>
          <p:cNvSpPr txBox="1"/>
          <p:nvPr/>
        </p:nvSpPr>
        <p:spPr>
          <a:xfrm>
            <a:off x="533400" y="2667000"/>
            <a:ext cx="1524000" cy="430887"/>
          </a:xfrm>
          <a:prstGeom prst="rect">
            <a:avLst/>
          </a:prstGeom>
          <a:noFill/>
        </p:spPr>
        <p:txBody>
          <a:bodyPr wrap="square" rtlCol="0">
            <a:spAutoFit/>
          </a:bodyPr>
          <a:lstStyle/>
          <a:p>
            <a:r>
              <a:rPr lang="en-US" sz="1100" dirty="0"/>
              <a:t>More stable than  mitochondrial  genome</a:t>
            </a:r>
          </a:p>
        </p:txBody>
      </p:sp>
    </p:spTree>
    <p:extLst>
      <p:ext uri="{BB962C8B-B14F-4D97-AF65-F5344CB8AC3E}">
        <p14:creationId xmlns:p14="http://schemas.microsoft.com/office/powerpoint/2010/main" val="259150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Chloroplast</a:t>
            </a:r>
            <a:r>
              <a:rPr lang="en-US" dirty="0"/>
              <a:t> Genome (circular)</a:t>
            </a:r>
          </a:p>
        </p:txBody>
      </p:sp>
      <p:sp>
        <p:nvSpPr>
          <p:cNvPr id="4" name="Content Placeholder 3"/>
          <p:cNvSpPr>
            <a:spLocks noGrp="1"/>
          </p:cNvSpPr>
          <p:nvPr>
            <p:ph idx="1"/>
          </p:nvPr>
        </p:nvSpPr>
        <p:spPr/>
        <p:txBody>
          <a:bodyPr>
            <a:normAutofit lnSpcReduction="10000"/>
          </a:bodyPr>
          <a:lstStyle/>
          <a:p>
            <a:r>
              <a:rPr lang="en-US" dirty="0"/>
              <a:t>Stable within cells and species  (more so than mitochondrial genome)</a:t>
            </a:r>
          </a:p>
          <a:p>
            <a:r>
              <a:rPr lang="en-US" dirty="0"/>
              <a:t>Large Single Copy (LSC), Small Single Copy (SSC) and Inverted Repeat (</a:t>
            </a:r>
            <a:r>
              <a:rPr lang="en-US" dirty="0" err="1"/>
              <a:t>IRa</a:t>
            </a:r>
            <a:r>
              <a:rPr lang="en-US" dirty="0"/>
              <a:t> &amp; </a:t>
            </a:r>
            <a:r>
              <a:rPr lang="en-US" dirty="0" err="1"/>
              <a:t>IRb</a:t>
            </a:r>
            <a:r>
              <a:rPr lang="en-US" dirty="0"/>
              <a:t> regions)</a:t>
            </a:r>
          </a:p>
          <a:p>
            <a:r>
              <a:rPr lang="en-US" dirty="0"/>
              <a:t>Introns– noncoding regions between coding regions (exons)  Gains and losses of genes and their introns are </a:t>
            </a:r>
            <a:r>
              <a:rPr lang="en-US" dirty="0" err="1"/>
              <a:t>phylogenetically</a:t>
            </a:r>
            <a:r>
              <a:rPr lang="en-US" dirty="0"/>
              <a:t> useful.</a:t>
            </a:r>
          </a:p>
          <a:p>
            <a:r>
              <a:rPr lang="en-US" dirty="0"/>
              <a:t>Rearrangements of the chloroplast genome demarcate major groups.</a:t>
            </a:r>
          </a:p>
        </p:txBody>
      </p:sp>
    </p:spTree>
    <p:extLst>
      <p:ext uri="{BB962C8B-B14F-4D97-AF65-F5344CB8AC3E}">
        <p14:creationId xmlns:p14="http://schemas.microsoft.com/office/powerpoint/2010/main" val="368190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Chloroplast</a:t>
            </a:r>
            <a:r>
              <a:rPr lang="en-US" dirty="0"/>
              <a:t> Genome:  </a:t>
            </a:r>
            <a:r>
              <a:rPr lang="en-US" dirty="0" err="1"/>
              <a:t>Vitis</a:t>
            </a:r>
            <a:r>
              <a:rPr lang="en-US" dirty="0"/>
              <a:t> </a:t>
            </a:r>
            <a:r>
              <a:rPr lang="en-US" dirty="0" err="1"/>
              <a:t>vinifera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sp>
        <p:nvSpPr>
          <p:cNvPr id="3" name="TextBox 2"/>
          <p:cNvSpPr txBox="1"/>
          <p:nvPr/>
        </p:nvSpPr>
        <p:spPr>
          <a:xfrm>
            <a:off x="1752600" y="6324600"/>
            <a:ext cx="6400800" cy="381000"/>
          </a:xfrm>
          <a:prstGeom prst="rect">
            <a:avLst/>
          </a:prstGeom>
          <a:noFill/>
        </p:spPr>
        <p:txBody>
          <a:bodyPr wrap="square" rtlCol="0">
            <a:spAutoFit/>
          </a:bodyPr>
          <a:lstStyle/>
          <a:p>
            <a:r>
              <a:rPr lang="en-US" dirty="0"/>
              <a:t>Q:   Why does this look like a circular genome?</a:t>
            </a:r>
          </a:p>
        </p:txBody>
      </p:sp>
      <p:sp>
        <p:nvSpPr>
          <p:cNvPr id="5" name="TextBox 4"/>
          <p:cNvSpPr txBox="1"/>
          <p:nvPr/>
        </p:nvSpPr>
        <p:spPr>
          <a:xfrm>
            <a:off x="304800" y="2209800"/>
            <a:ext cx="1219200" cy="3416320"/>
          </a:xfrm>
          <a:prstGeom prst="rect">
            <a:avLst/>
          </a:prstGeom>
          <a:noFill/>
        </p:spPr>
        <p:txBody>
          <a:bodyPr wrap="square" rtlCol="0">
            <a:spAutoFit/>
          </a:bodyPr>
          <a:lstStyle/>
          <a:p>
            <a:r>
              <a:rPr lang="en-US" dirty="0"/>
              <a:t>LSC= large single copy region</a:t>
            </a:r>
          </a:p>
          <a:p>
            <a:endParaRPr lang="en-US" dirty="0"/>
          </a:p>
          <a:p>
            <a:r>
              <a:rPr lang="en-US" dirty="0"/>
              <a:t>SSC= Small single copy region</a:t>
            </a:r>
          </a:p>
          <a:p>
            <a:endParaRPr lang="en-US" dirty="0"/>
          </a:p>
          <a:p>
            <a:r>
              <a:rPr lang="en-US" dirty="0"/>
              <a:t>IR= inverted repeat regions</a:t>
            </a:r>
          </a:p>
        </p:txBody>
      </p:sp>
      <p:sp>
        <p:nvSpPr>
          <p:cNvPr id="6" name="Oval 5"/>
          <p:cNvSpPr/>
          <p:nvPr/>
        </p:nvSpPr>
        <p:spPr>
          <a:xfrm>
            <a:off x="5791200" y="1752600"/>
            <a:ext cx="1524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2590800" y="1866900"/>
            <a:ext cx="3048000"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791200" y="2438400"/>
            <a:ext cx="1295400" cy="3162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2819400" y="2438400"/>
            <a:ext cx="2819400" cy="158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24800" y="1752600"/>
            <a:ext cx="990600" cy="646331"/>
          </a:xfrm>
          <a:prstGeom prst="rect">
            <a:avLst/>
          </a:prstGeom>
          <a:noFill/>
        </p:spPr>
        <p:txBody>
          <a:bodyPr wrap="square" rtlCol="0">
            <a:spAutoFit/>
          </a:bodyPr>
          <a:lstStyle/>
          <a:p>
            <a:r>
              <a:rPr lang="en-US" dirty="0" err="1"/>
              <a:t>rbcL</a:t>
            </a:r>
            <a:r>
              <a:rPr lang="en-US" dirty="0"/>
              <a:t>, </a:t>
            </a:r>
            <a:r>
              <a:rPr lang="en-US" dirty="0" err="1"/>
              <a:t>atpB</a:t>
            </a:r>
            <a:endParaRPr lang="en-US" dirty="0"/>
          </a:p>
        </p:txBody>
      </p:sp>
    </p:spTree>
    <p:extLst>
      <p:ext uri="{BB962C8B-B14F-4D97-AF65-F5344CB8AC3E}">
        <p14:creationId xmlns:p14="http://schemas.microsoft.com/office/powerpoint/2010/main" val="133709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Each Gene Mutates at a Different Rate</a:t>
            </a:r>
          </a:p>
        </p:txBody>
      </p:sp>
      <p:sp>
        <p:nvSpPr>
          <p:cNvPr id="3" name="Content Placeholder 2"/>
          <p:cNvSpPr>
            <a:spLocks noGrp="1"/>
          </p:cNvSpPr>
          <p:nvPr>
            <p:ph idx="1"/>
          </p:nvPr>
        </p:nvSpPr>
        <p:spPr/>
        <p:txBody>
          <a:bodyPr>
            <a:normAutofit/>
          </a:bodyPr>
          <a:lstStyle/>
          <a:p>
            <a:r>
              <a:rPr lang="en-US" dirty="0"/>
              <a:t>Genes coding for vital enzymes or structures tend to be more conserved.</a:t>
            </a:r>
          </a:p>
          <a:p>
            <a:r>
              <a:rPr lang="en-US" dirty="0"/>
              <a:t>The frequency of a mutation of a gene determines its utility for addressing a specific question</a:t>
            </a:r>
          </a:p>
          <a:p>
            <a:r>
              <a:rPr lang="en-US" dirty="0"/>
              <a:t>Slow rate of mutation– used for older groups</a:t>
            </a:r>
          </a:p>
          <a:p>
            <a:r>
              <a:rPr lang="en-US" dirty="0"/>
              <a:t>Fast rate of mutation– used </a:t>
            </a:r>
            <a:r>
              <a:rPr lang="en-US"/>
              <a:t>to assess relationships </a:t>
            </a:r>
            <a:r>
              <a:rPr lang="en-US" dirty="0"/>
              <a:t>in closely related populations</a:t>
            </a:r>
          </a:p>
        </p:txBody>
      </p:sp>
    </p:spTree>
    <p:extLst>
      <p:ext uri="{BB962C8B-B14F-4D97-AF65-F5344CB8AC3E}">
        <p14:creationId xmlns:p14="http://schemas.microsoft.com/office/powerpoint/2010/main" val="120905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Mutation Rate Problems</a:t>
            </a:r>
          </a:p>
        </p:txBody>
      </p:sp>
      <p:sp>
        <p:nvSpPr>
          <p:cNvPr id="3" name="Content Placeholder 2"/>
          <p:cNvSpPr>
            <a:spLocks noGrp="1"/>
          </p:cNvSpPr>
          <p:nvPr>
            <p:ph idx="1"/>
          </p:nvPr>
        </p:nvSpPr>
        <p:spPr/>
        <p:txBody>
          <a:bodyPr>
            <a:normAutofit fontScale="92500"/>
          </a:bodyPr>
          <a:lstStyle/>
          <a:p>
            <a:r>
              <a:rPr lang="en-US" dirty="0"/>
              <a:t>If a gene is mutating very slowly, the level of variation approaches the sequencing error rate and inferences become unreliable</a:t>
            </a:r>
          </a:p>
          <a:p>
            <a:r>
              <a:rPr lang="en-US" dirty="0"/>
              <a:t>If a gene is mutating very quickly, parallelisms and reversals accumulate so fast that all phylogenetic information is lost</a:t>
            </a:r>
          </a:p>
          <a:p>
            <a:r>
              <a:rPr lang="en-US" dirty="0"/>
              <a:t>Genes have to be picked for a given study based on what information is desired and what rate of genetic mutation will be required for that goal.</a:t>
            </a:r>
          </a:p>
        </p:txBody>
      </p:sp>
    </p:spTree>
    <p:extLst>
      <p:ext uri="{BB962C8B-B14F-4D97-AF65-F5344CB8AC3E}">
        <p14:creationId xmlns:p14="http://schemas.microsoft.com/office/powerpoint/2010/main" val="148477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in Molecular Systematics</a:t>
            </a:r>
          </a:p>
        </p:txBody>
      </p:sp>
      <p:sp>
        <p:nvSpPr>
          <p:cNvPr id="3" name="Content Placeholder 2"/>
          <p:cNvSpPr>
            <a:spLocks noGrp="1"/>
          </p:cNvSpPr>
          <p:nvPr>
            <p:ph idx="1"/>
          </p:nvPr>
        </p:nvSpPr>
        <p:spPr/>
        <p:txBody>
          <a:bodyPr>
            <a:normAutofit fontScale="92500"/>
          </a:bodyPr>
          <a:lstStyle/>
          <a:p>
            <a:r>
              <a:rPr lang="en-US" b="1" dirty="0" err="1"/>
              <a:t>Allozyme</a:t>
            </a:r>
            <a:r>
              <a:rPr lang="en-US" b="1" dirty="0"/>
              <a:t> fingerprinting</a:t>
            </a:r>
            <a:r>
              <a:rPr lang="en-US" dirty="0"/>
              <a:t>:  different alleles produce slightly different proteins which migrate differently on an electrically charged gel.    Takes about 4 hours per gel, but up to about 30 samples can be run at once.  An older method, but less than $100/run.</a:t>
            </a:r>
          </a:p>
          <a:p>
            <a:r>
              <a:rPr lang="en-US" b="1" dirty="0"/>
              <a:t>DNA sequencing</a:t>
            </a:r>
            <a:r>
              <a:rPr lang="en-US" dirty="0"/>
              <a:t>– expensive but cost coming down considerably.  Much of the process has now been automated.  The wave of the future is here!</a:t>
            </a:r>
          </a:p>
        </p:txBody>
      </p:sp>
    </p:spTree>
    <p:extLst>
      <p:ext uri="{BB962C8B-B14F-4D97-AF65-F5344CB8AC3E}">
        <p14:creationId xmlns:p14="http://schemas.microsoft.com/office/powerpoint/2010/main" val="417354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Allozyme</a:t>
            </a:r>
            <a:r>
              <a:rPr lang="en-US" dirty="0"/>
              <a:t> Fingerprinting– older method but can still be useful</a:t>
            </a:r>
          </a:p>
        </p:txBody>
      </p:sp>
      <p:sp>
        <p:nvSpPr>
          <p:cNvPr id="3" name="Content Placeholder 2"/>
          <p:cNvSpPr>
            <a:spLocks noGrp="1"/>
          </p:cNvSpPr>
          <p:nvPr>
            <p:ph idx="1"/>
          </p:nvPr>
        </p:nvSpPr>
        <p:spPr/>
        <p:txBody>
          <a:bodyPr>
            <a:normAutofit fontScale="85000" lnSpcReduction="20000"/>
          </a:bodyPr>
          <a:lstStyle/>
          <a:p>
            <a:r>
              <a:rPr lang="en-US" dirty="0"/>
              <a:t>Uses common enzymes to look for differences, e.g., Malate Dehydrogenase (MDH) and </a:t>
            </a:r>
            <a:r>
              <a:rPr lang="en-US" dirty="0" err="1"/>
              <a:t>Phosphoglucomutase</a:t>
            </a:r>
            <a:r>
              <a:rPr lang="en-US" dirty="0"/>
              <a:t> (PGM) (G1P to G6P and back reversibly)</a:t>
            </a:r>
          </a:p>
          <a:p>
            <a:r>
              <a:rPr lang="en-US" dirty="0"/>
              <a:t>Less automated, older method but still useful when exact sequence is not necessary– e.g., differentiating two closely related species of one genus</a:t>
            </a:r>
          </a:p>
          <a:p>
            <a:r>
              <a:rPr lang="en-US" dirty="0"/>
              <a:t>(Variant forms of an </a:t>
            </a:r>
            <a:r>
              <a:rPr lang="en-US" dirty="0">
                <a:hlinkClick r:id="rId2" tooltip="Enzyme"/>
              </a:rPr>
              <a:t>enzyme</a:t>
            </a:r>
            <a:r>
              <a:rPr lang="en-US" dirty="0"/>
              <a:t> that are coded by different </a:t>
            </a:r>
            <a:r>
              <a:rPr lang="en-US" dirty="0">
                <a:hlinkClick r:id="rId3" tooltip="Alleles"/>
              </a:rPr>
              <a:t>alleles</a:t>
            </a:r>
            <a:r>
              <a:rPr lang="en-US" dirty="0"/>
              <a:t> at the same </a:t>
            </a:r>
            <a:r>
              <a:rPr lang="en-US" dirty="0">
                <a:hlinkClick r:id="rId4" tooltip="Locus (genetics)"/>
              </a:rPr>
              <a:t>locus</a:t>
            </a:r>
            <a:r>
              <a:rPr lang="en-US" dirty="0"/>
              <a:t> are called </a:t>
            </a:r>
            <a:r>
              <a:rPr lang="en-US" dirty="0" err="1"/>
              <a:t>allozymes</a:t>
            </a:r>
            <a:r>
              <a:rPr lang="en-US" dirty="0"/>
              <a:t>. These are opposed to </a:t>
            </a:r>
            <a:r>
              <a:rPr lang="en-US" dirty="0" err="1">
                <a:hlinkClick r:id="rId5" tooltip="Isozyme"/>
              </a:rPr>
              <a:t>isozymes</a:t>
            </a:r>
            <a:r>
              <a:rPr lang="en-US" dirty="0"/>
              <a:t>, which are enzymes that perform the same function, but which are coded by genes located at different loci.)  </a:t>
            </a:r>
          </a:p>
        </p:txBody>
      </p:sp>
    </p:spTree>
    <p:extLst>
      <p:ext uri="{BB962C8B-B14F-4D97-AF65-F5344CB8AC3E}">
        <p14:creationId xmlns:p14="http://schemas.microsoft.com/office/powerpoint/2010/main" val="296601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Allozyme</a:t>
            </a:r>
            <a:r>
              <a:rPr lang="en-US" dirty="0"/>
              <a:t> Fingerprinting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1580" y="1752441"/>
            <a:ext cx="6720840" cy="4221480"/>
          </a:xfrm>
        </p:spPr>
      </p:pic>
    </p:spTree>
    <p:extLst>
      <p:ext uri="{BB962C8B-B14F-4D97-AF65-F5344CB8AC3E}">
        <p14:creationId xmlns:p14="http://schemas.microsoft.com/office/powerpoint/2010/main" val="313977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Introduce Molecular Systematics?</a:t>
            </a:r>
          </a:p>
        </p:txBody>
      </p:sp>
      <p:sp>
        <p:nvSpPr>
          <p:cNvPr id="3" name="Content Placeholder 2"/>
          <p:cNvSpPr>
            <a:spLocks noGrp="1"/>
          </p:cNvSpPr>
          <p:nvPr>
            <p:ph idx="1"/>
          </p:nvPr>
        </p:nvSpPr>
        <p:spPr/>
        <p:txBody>
          <a:bodyPr/>
          <a:lstStyle/>
          <a:p>
            <a:r>
              <a:rPr lang="en-US" dirty="0"/>
              <a:t>So you gain a basic understanding of the tools available, what they can and can’t offer, and how they work</a:t>
            </a:r>
          </a:p>
          <a:p>
            <a:r>
              <a:rPr lang="en-US" dirty="0"/>
              <a:t>To provide you with the vocabulary and concepts used by molecular </a:t>
            </a:r>
            <a:r>
              <a:rPr lang="en-US" dirty="0" err="1"/>
              <a:t>systematists</a:t>
            </a:r>
            <a:endParaRPr lang="en-US" dirty="0"/>
          </a:p>
          <a:p>
            <a:r>
              <a:rPr lang="en-US" b="1" dirty="0"/>
              <a:t>NOT</a:t>
            </a:r>
            <a:r>
              <a:rPr lang="en-US" dirty="0"/>
              <a:t> to teach you how to go into a lab and start doing the work</a:t>
            </a:r>
          </a:p>
          <a:p>
            <a:r>
              <a:rPr lang="en-US" dirty="0"/>
              <a:t>It’s the wave of the present and future</a:t>
            </a:r>
          </a:p>
        </p:txBody>
      </p:sp>
    </p:spTree>
    <p:extLst>
      <p:ext uri="{BB962C8B-B14F-4D97-AF65-F5344CB8AC3E}">
        <p14:creationId xmlns:p14="http://schemas.microsoft.com/office/powerpoint/2010/main" val="402265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normAutofit/>
          </a:bodyPr>
          <a:lstStyle/>
          <a:p>
            <a:r>
              <a:rPr lang="en-US" sz="3200" b="1" dirty="0"/>
              <a:t>DNA Sequencing</a:t>
            </a:r>
            <a:r>
              <a:rPr lang="en-US" sz="3200" dirty="0"/>
              <a:t>– has always been limited by small amount of DNA available for sequencing</a:t>
            </a:r>
          </a:p>
        </p:txBody>
      </p:sp>
      <p:sp>
        <p:nvSpPr>
          <p:cNvPr id="3" name="Content Placeholder 2"/>
          <p:cNvSpPr>
            <a:spLocks noGrp="1"/>
          </p:cNvSpPr>
          <p:nvPr>
            <p:ph idx="1"/>
          </p:nvPr>
        </p:nvSpPr>
        <p:spPr/>
        <p:txBody>
          <a:bodyPr/>
          <a:lstStyle/>
          <a:p>
            <a:r>
              <a:rPr lang="en-US" dirty="0"/>
              <a:t>Older method:  Polymerase Chain Reaction (PCR) to make huge amounts of DNA followed by Restriction Site Analysis.      Best for ordering sequence of genes on a chromosome.                             </a:t>
            </a:r>
          </a:p>
          <a:p>
            <a:r>
              <a:rPr lang="en-US" dirty="0"/>
              <a:t>Newer method:  use </a:t>
            </a:r>
            <a:r>
              <a:rPr lang="en-US" dirty="0" err="1"/>
              <a:t>dideoxynucleotides</a:t>
            </a:r>
            <a:r>
              <a:rPr lang="en-US" dirty="0"/>
              <a:t> and read colors as they come off the machine!   Complete genome sequencing.</a:t>
            </a:r>
          </a:p>
        </p:txBody>
      </p:sp>
    </p:spTree>
    <p:extLst>
      <p:ext uri="{BB962C8B-B14F-4D97-AF65-F5344CB8AC3E}">
        <p14:creationId xmlns:p14="http://schemas.microsoft.com/office/powerpoint/2010/main" val="396795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Polymerase Chain Reaction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428" y="1600200"/>
            <a:ext cx="6023144" cy="4525963"/>
          </a:xfrm>
        </p:spPr>
      </p:pic>
      <p:cxnSp>
        <p:nvCxnSpPr>
          <p:cNvPr id="5" name="Straight Arrow Connector 4"/>
          <p:cNvCxnSpPr/>
          <p:nvPr/>
        </p:nvCxnSpPr>
        <p:spPr>
          <a:xfrm>
            <a:off x="914400" y="1676400"/>
            <a:ext cx="1981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1524000"/>
            <a:ext cx="1219200" cy="3693319"/>
          </a:xfrm>
          <a:prstGeom prst="rect">
            <a:avLst/>
          </a:prstGeom>
          <a:noFill/>
        </p:spPr>
        <p:txBody>
          <a:bodyPr wrap="square" rtlCol="0">
            <a:spAutoFit/>
          </a:bodyPr>
          <a:lstStyle/>
          <a:p>
            <a:r>
              <a:rPr lang="en-US" dirty="0"/>
              <a:t>Finding the primer is the hard part– you have to know something about the gene you want to sequence ahead of time</a:t>
            </a:r>
          </a:p>
        </p:txBody>
      </p:sp>
    </p:spTree>
    <p:extLst>
      <p:ext uri="{BB962C8B-B14F-4D97-AF65-F5344CB8AC3E}">
        <p14:creationId xmlns:p14="http://schemas.microsoft.com/office/powerpoint/2010/main" val="35079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Restriction Site Analysis </a:t>
            </a:r>
            <a:br>
              <a:rPr lang="en-US" dirty="0"/>
            </a:br>
            <a:r>
              <a:rPr lang="en-US" sz="3600" dirty="0"/>
              <a:t>(after you do PCR to get enough material)</a:t>
            </a:r>
          </a:p>
        </p:txBody>
      </p:sp>
      <p:sp>
        <p:nvSpPr>
          <p:cNvPr id="3" name="Content Placeholder 2"/>
          <p:cNvSpPr>
            <a:spLocks noGrp="1"/>
          </p:cNvSpPr>
          <p:nvPr>
            <p:ph idx="1"/>
          </p:nvPr>
        </p:nvSpPr>
        <p:spPr/>
        <p:txBody>
          <a:bodyPr/>
          <a:lstStyle/>
          <a:p>
            <a:r>
              <a:rPr lang="en-US" dirty="0"/>
              <a:t>Restriction Enzymes cut DNA at particular sequence of nucleotides.  </a:t>
            </a:r>
          </a:p>
          <a:p>
            <a:r>
              <a:rPr lang="en-US" dirty="0"/>
              <a:t>Use one restriction enzyme, then another, then both together and you can puzzle out the order of the restriction sites by fragment size.  </a:t>
            </a:r>
          </a:p>
          <a:p>
            <a:r>
              <a:rPr lang="en-US" dirty="0"/>
              <a:t>Useful to find order of genes on chromosome</a:t>
            </a:r>
          </a:p>
          <a:p>
            <a:r>
              <a:rPr lang="en-US" dirty="0"/>
              <a:t>Can cover large stretches of DNA at a time</a:t>
            </a:r>
          </a:p>
        </p:txBody>
      </p:sp>
    </p:spTree>
    <p:extLst>
      <p:ext uri="{BB962C8B-B14F-4D97-AF65-F5344CB8AC3E}">
        <p14:creationId xmlns:p14="http://schemas.microsoft.com/office/powerpoint/2010/main" val="303974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sp>
        <p:nvSpPr>
          <p:cNvPr id="3" name="Content Placeholder 2"/>
          <p:cNvSpPr>
            <a:spLocks noGrp="1"/>
          </p:cNvSpPr>
          <p:nvPr>
            <p:ph idx="1"/>
          </p:nvPr>
        </p:nvSpPr>
        <p:spPr/>
        <p:txBody>
          <a:bodyPr>
            <a:normAutofit fontScale="92500" lnSpcReduction="20000"/>
          </a:bodyPr>
          <a:lstStyle/>
          <a:p>
            <a:r>
              <a:rPr lang="en-US" dirty="0"/>
              <a:t>We’ll go through the Sanger technique first published in 1977 because it was one of the earliest and some of the principles are still in use in more modern techniques…</a:t>
            </a:r>
            <a:r>
              <a:rPr lang="en-US" b="1" dirty="0"/>
              <a:t>BUT</a:t>
            </a:r>
          </a:p>
          <a:p>
            <a:r>
              <a:rPr lang="en-US" dirty="0"/>
              <a:t>New automated gene sequencing techniques are being devised and patented so fast that almost as soon as you read about one a new one comes out!</a:t>
            </a:r>
          </a:p>
          <a:p>
            <a:r>
              <a:rPr lang="en-US" dirty="0"/>
              <a:t>Companies now advertise machines that can automate complete gene sequencing in a matter of hours, </a:t>
            </a:r>
            <a:r>
              <a:rPr lang="en-US"/>
              <a:t>some eliminate need for PCR. </a:t>
            </a:r>
            <a:endParaRPr lang="en-US" dirty="0"/>
          </a:p>
        </p:txBody>
      </p:sp>
    </p:spTree>
    <p:extLst>
      <p:ext uri="{BB962C8B-B14F-4D97-AF65-F5344CB8AC3E}">
        <p14:creationId xmlns:p14="http://schemas.microsoft.com/office/powerpoint/2010/main" val="128993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sp>
        <p:nvSpPr>
          <p:cNvPr id="3" name="Content Placeholder 2"/>
          <p:cNvSpPr>
            <a:spLocks noGrp="1"/>
          </p:cNvSpPr>
          <p:nvPr>
            <p:ph idx="1"/>
          </p:nvPr>
        </p:nvSpPr>
        <p:spPr/>
        <p:txBody>
          <a:bodyPr>
            <a:normAutofit fontScale="77500" lnSpcReduction="20000"/>
          </a:bodyPr>
          <a:lstStyle/>
          <a:p>
            <a:r>
              <a:rPr lang="en-US" dirty="0"/>
              <a:t>See:  </a:t>
            </a:r>
            <a:r>
              <a:rPr lang="en-US" dirty="0">
                <a:hlinkClick r:id="rId2"/>
              </a:rPr>
              <a:t>http://seqcore.brcf.med.umich.edu/doc/educ/dnapr/sequencing.html</a:t>
            </a:r>
            <a:endParaRPr lang="en-US" dirty="0"/>
          </a:p>
          <a:p>
            <a:endParaRPr lang="en-US" dirty="0"/>
          </a:p>
          <a:p>
            <a:r>
              <a:rPr lang="en-US" b="1" dirty="0"/>
              <a:t>“We can get the sequence of a fragment of DNA as long as 900 or so nucleotides. Great! But what about longer pieces? The human genome is 3 *billion* bases long, arranged on 23 pairs of chromosomes. Our sequencing machine reads just a drop in the bucket compared to what we really need! To do it, we break the entire genome up into manageable pieces and sequence them.”</a:t>
            </a:r>
          </a:p>
          <a:p>
            <a:r>
              <a:rPr lang="en-US" dirty="0"/>
              <a:t>Cooperative efforts are necessary to sequence large sequences.</a:t>
            </a:r>
          </a:p>
        </p:txBody>
      </p:sp>
    </p:spTree>
    <p:extLst>
      <p:ext uri="{BB962C8B-B14F-4D97-AF65-F5344CB8AC3E}">
        <p14:creationId xmlns:p14="http://schemas.microsoft.com/office/powerpoint/2010/main" val="96890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74392192"/>
              </p:ext>
            </p:extLst>
          </p:nvPr>
        </p:nvGraphicFramePr>
        <p:xfrm>
          <a:off x="990600" y="1143000"/>
          <a:ext cx="7010400" cy="5280660"/>
        </p:xfrm>
        <a:graphic>
          <a:graphicData uri="http://schemas.openxmlformats.org/drawingml/2006/table">
            <a:tbl>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5280660">
                <a:tc>
                  <a:txBody>
                    <a:bodyPr/>
                    <a:lstStyle/>
                    <a:p>
                      <a:endParaRPr lang="en-US" sz="900" dirty="0"/>
                    </a:p>
                  </a:txBody>
                  <a:tcPr marL="48149" marR="48149" marT="24074" marB="24074" anchor="ctr">
                    <a:lnL>
                      <a:noFill/>
                    </a:lnL>
                    <a:lnR>
                      <a:noFill/>
                    </a:lnR>
                    <a:lnT>
                      <a:noFill/>
                    </a:lnT>
                    <a:lnB>
                      <a:noFill/>
                    </a:lnB>
                  </a:tcPr>
                </a:tc>
                <a:tc>
                  <a:txBody>
                    <a:bodyPr/>
                    <a:lstStyle/>
                    <a:p>
                      <a:endParaRPr lang="en-US" sz="900" dirty="0"/>
                    </a:p>
                  </a:txBody>
                  <a:tcPr marL="48149" marR="48149" marT="24074" marB="24074" anchor="ctr">
                    <a:lnL>
                      <a:noFill/>
                    </a:lnL>
                    <a:lnR>
                      <a:noFill/>
                    </a:lnR>
                    <a:lnT>
                      <a:noFill/>
                    </a:lnT>
                    <a:lnB>
                      <a:noFill/>
                    </a:lnB>
                  </a:tcPr>
                </a:tc>
                <a:tc>
                  <a:txBody>
                    <a:bodyPr/>
                    <a:lstStyle/>
                    <a:p>
                      <a:r>
                        <a:rPr lang="en-US" sz="900" b="1" dirty="0"/>
                        <a:t>DNA sequencing reactions</a:t>
                      </a:r>
                      <a:r>
                        <a:rPr lang="en-US" sz="900" dirty="0"/>
                        <a:t> are just like the PCR reactions for replicating DNA (refer to the previous page </a:t>
                      </a:r>
                      <a:r>
                        <a:rPr lang="en-US" sz="900" dirty="0">
                          <a:hlinkClick r:id="rId2"/>
                        </a:rPr>
                        <a:t>DNA Denaturation, Annealing and Replication</a:t>
                      </a:r>
                      <a:r>
                        <a:rPr lang="en-US" sz="900" dirty="0"/>
                        <a:t>). The reaction mix includes the template DNA, free nucleotides, an enzyme (usually a variant of </a:t>
                      </a:r>
                      <a:r>
                        <a:rPr lang="en-US" sz="900" dirty="0" err="1"/>
                        <a:t>Taq</a:t>
                      </a:r>
                      <a:r>
                        <a:rPr lang="en-US" sz="900" dirty="0"/>
                        <a:t> polymerase) and a 'primer' - a small piece of single-stranded DNA about 20-30 </a:t>
                      </a:r>
                      <a:r>
                        <a:rPr lang="en-US" sz="900" dirty="0" err="1"/>
                        <a:t>nt</a:t>
                      </a:r>
                      <a:r>
                        <a:rPr lang="en-US" sz="900" dirty="0"/>
                        <a:t> long that can hybridize to one strand of the template DNA. The reaction is initiated by heating until the two strands of DNA separate, then the primer sticks to its intended location and DNA polymerase starts elongating the primer. If allowed to go to completion, a new strand of DNA would be the result. If we start with a billion identical pieces of template DNA, we'll get a billion new copies of one of its strands. </a:t>
                      </a:r>
                    </a:p>
                  </a:txBody>
                  <a:tcPr marL="48149" marR="48149" marT="24074" marB="24074"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Picture 1" descr="http://seqcore.brcf.med.umich.edu/doc/educ/dnapr/rea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1" y="2667000"/>
            <a:ext cx="3429000" cy="163739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US" dirty="0"/>
              <a:t>Automated Gene Sequencing</a:t>
            </a:r>
          </a:p>
        </p:txBody>
      </p:sp>
      <p:sp>
        <p:nvSpPr>
          <p:cNvPr id="9" name="Content Placeholder 8"/>
          <p:cNvSpPr>
            <a:spLocks noGrp="1"/>
          </p:cNvSpPr>
          <p:nvPr>
            <p:ph idx="1"/>
          </p:nvPr>
        </p:nvSpPr>
        <p:spPr/>
        <p:txBody>
          <a:bodyPr/>
          <a:lstStyle/>
          <a:p>
            <a:endParaRPr lang="en-US"/>
          </a:p>
        </p:txBody>
      </p:sp>
    </p:spTree>
    <p:extLst>
      <p:ext uri="{BB962C8B-B14F-4D97-AF65-F5344CB8AC3E}">
        <p14:creationId xmlns:p14="http://schemas.microsoft.com/office/powerpoint/2010/main" val="196780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nvPr>
        </p:nvGraphicFramePr>
        <p:xfrm>
          <a:off x="457200" y="1760061"/>
          <a:ext cx="8229600" cy="420624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endParaRPr lang="en-US"/>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b="1" dirty="0" err="1"/>
                        <a:t>Dideoxynucleotides</a:t>
                      </a:r>
                      <a:r>
                        <a:rPr lang="en-US" b="1" dirty="0"/>
                        <a:t>:</a:t>
                      </a:r>
                      <a:r>
                        <a:rPr lang="en-US" dirty="0"/>
                        <a:t> We run the reactions, however, in the presence of a </a:t>
                      </a:r>
                      <a:r>
                        <a:rPr lang="en-US" dirty="0" err="1"/>
                        <a:t>dideoxyribonucleotide</a:t>
                      </a:r>
                      <a:r>
                        <a:rPr lang="en-US" dirty="0"/>
                        <a:t>. This is just like regular DNA, except it has no 3' hydroxyl group - once it's added to the end of a DNA strand, there's no way to continue elongating it. Now the key to this is that MOST of the nucleotides are regular ones, and just a fraction of them are </a:t>
                      </a:r>
                      <a:r>
                        <a:rPr lang="en-US" dirty="0" err="1"/>
                        <a:t>dideoxy</a:t>
                      </a:r>
                      <a:r>
                        <a:rPr lang="en-US" dirty="0"/>
                        <a:t> nucleotides....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8848"/>
            <a:ext cx="3898741" cy="236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http://seqcore.brcf.med.umich.edu/doc/educ/dnapr/dideox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0538"/>
            <a:ext cx="356235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28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3611175"/>
              </p:ext>
            </p:extLst>
          </p:nvPr>
        </p:nvGraphicFramePr>
        <p:xfrm>
          <a:off x="2667000" y="1905000"/>
          <a:ext cx="5395338" cy="4373563"/>
        </p:xfrm>
        <a:graphic>
          <a:graphicData uri="http://schemas.openxmlformats.org/drawingml/2006/table">
            <a:tbl>
              <a:tblPr/>
              <a:tblGrid>
                <a:gridCol w="1798446">
                  <a:extLst>
                    <a:ext uri="{9D8B030D-6E8A-4147-A177-3AD203B41FA5}">
                      <a16:colId xmlns:a16="http://schemas.microsoft.com/office/drawing/2014/main" val="20000"/>
                    </a:ext>
                  </a:extLst>
                </a:gridCol>
                <a:gridCol w="1798446">
                  <a:extLst>
                    <a:ext uri="{9D8B030D-6E8A-4147-A177-3AD203B41FA5}">
                      <a16:colId xmlns:a16="http://schemas.microsoft.com/office/drawing/2014/main" val="20001"/>
                    </a:ext>
                  </a:extLst>
                </a:gridCol>
                <a:gridCol w="1798446">
                  <a:extLst>
                    <a:ext uri="{9D8B030D-6E8A-4147-A177-3AD203B41FA5}">
                      <a16:colId xmlns:a16="http://schemas.microsoft.com/office/drawing/2014/main" val="20002"/>
                    </a:ext>
                  </a:extLst>
                </a:gridCol>
              </a:tblGrid>
              <a:tr h="4373563">
                <a:tc>
                  <a:txBody>
                    <a:bodyPr/>
                    <a:lstStyle/>
                    <a:p>
                      <a:endParaRPr lang="en-US" sz="700" dirty="0"/>
                    </a:p>
                  </a:txBody>
                  <a:tcPr marL="36500" marR="36500" marT="18250" marB="18250" anchor="ctr">
                    <a:lnL>
                      <a:noFill/>
                    </a:lnL>
                    <a:lnR>
                      <a:noFill/>
                    </a:lnR>
                    <a:lnT>
                      <a:noFill/>
                    </a:lnT>
                    <a:lnB>
                      <a:noFill/>
                    </a:lnB>
                  </a:tcPr>
                </a:tc>
                <a:tc>
                  <a:txBody>
                    <a:bodyPr/>
                    <a:lstStyle/>
                    <a:p>
                      <a:endParaRPr lang="en-US" sz="700"/>
                    </a:p>
                  </a:txBody>
                  <a:tcPr marL="36500" marR="36500" marT="18250" marB="18250" anchor="ctr">
                    <a:lnL>
                      <a:noFill/>
                    </a:lnL>
                    <a:lnR>
                      <a:noFill/>
                    </a:lnR>
                    <a:lnT>
                      <a:noFill/>
                    </a:lnT>
                    <a:lnB>
                      <a:noFill/>
                    </a:lnB>
                  </a:tcPr>
                </a:tc>
                <a:tc>
                  <a:txBody>
                    <a:bodyPr/>
                    <a:lstStyle/>
                    <a:p>
                      <a:r>
                        <a:rPr lang="en-US" sz="700" b="1" dirty="0"/>
                        <a:t>Replicating a DNA strand in the presence of </a:t>
                      </a:r>
                      <a:r>
                        <a:rPr lang="en-US" sz="700" b="1" dirty="0" err="1"/>
                        <a:t>dideoxy</a:t>
                      </a:r>
                      <a:r>
                        <a:rPr lang="en-US" sz="700" b="1" dirty="0"/>
                        <a:t>-T</a:t>
                      </a:r>
                      <a:r>
                        <a:rPr lang="en-US" sz="700" dirty="0"/>
                        <a:t> MOST of the time when a 'T' is required to make the new strand, the enzyme will get a good one and there's no problem. MOST of the time after adding a T, the enzyme will go ahead and add more nucleotides. However, 5% of the time, the enzyme will get a </a:t>
                      </a:r>
                      <a:r>
                        <a:rPr lang="en-US" sz="700" dirty="0" err="1"/>
                        <a:t>dideoxy</a:t>
                      </a:r>
                      <a:r>
                        <a:rPr lang="en-US" sz="700" dirty="0"/>
                        <a:t>-T, and that strand can never again be elongated. It eventually breaks away from the enzyme, a dead end product. </a:t>
                      </a:r>
                    </a:p>
                    <a:p>
                      <a:r>
                        <a:rPr lang="en-US" sz="700" dirty="0"/>
                        <a:t>Sooner or later ALL of the copies will get terminated by a T, but each time the enzyme makes a new strand, the place it gets stopped will be random. In millions of starts, there will be strands stopping at every possible T along the way. </a:t>
                      </a:r>
                    </a:p>
                    <a:p>
                      <a:r>
                        <a:rPr lang="en-US" sz="700" dirty="0"/>
                        <a:t>ALL of the strands we make started at one exact position. ALL of them end with a T. There are billions of them ... many millions at each possible T position. To find out where all the T's are in our newly synthesized strand, all we have to do is find out the sizes of all the terminated products! </a:t>
                      </a:r>
                    </a:p>
                  </a:txBody>
                  <a:tcPr marL="36500" marR="36500" marT="18250" marB="1825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4762500" cy="374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67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7739646"/>
              </p:ext>
            </p:extLst>
          </p:nvPr>
        </p:nvGraphicFramePr>
        <p:xfrm>
          <a:off x="-838200" y="381000"/>
          <a:ext cx="8686800" cy="6126163"/>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126163">
                <a:tc>
                  <a:txBody>
                    <a:bodyPr/>
                    <a:lstStyle/>
                    <a:p>
                      <a:endParaRPr lang="en-US" sz="700" dirty="0"/>
                    </a:p>
                  </a:txBody>
                  <a:tcPr marL="34030" marR="34030" marT="17015" marB="17015" anchor="ctr">
                    <a:lnL>
                      <a:noFill/>
                    </a:lnL>
                    <a:lnR>
                      <a:noFill/>
                    </a:lnR>
                    <a:lnT>
                      <a:noFill/>
                    </a:lnT>
                    <a:lnB>
                      <a:noFill/>
                    </a:lnB>
                  </a:tcPr>
                </a:tc>
                <a:tc>
                  <a:txBody>
                    <a:bodyPr/>
                    <a:lstStyle/>
                    <a:p>
                      <a:endParaRPr lang="en-US" sz="700" dirty="0"/>
                    </a:p>
                  </a:txBody>
                  <a:tcPr marL="34030" marR="34030" marT="17015" marB="17015" anchor="ctr">
                    <a:lnL>
                      <a:noFill/>
                    </a:lnL>
                    <a:lnR>
                      <a:noFill/>
                    </a:lnR>
                    <a:lnT>
                      <a:noFill/>
                    </a:lnT>
                    <a:lnB>
                      <a:noFill/>
                    </a:lnB>
                  </a:tcPr>
                </a:tc>
                <a:tc>
                  <a:txBody>
                    <a:bodyPr/>
                    <a:lstStyle/>
                    <a:p>
                      <a:r>
                        <a:rPr lang="en-US" sz="700" b="1" dirty="0"/>
                        <a:t>Here's how we find out those fragment sizes.</a:t>
                      </a:r>
                      <a:r>
                        <a:rPr lang="en-US" sz="700" dirty="0"/>
                        <a:t> Gel electrophoresis can be used to separate the fragments by size and measure them. In the cartoon at left, we depict the results of a sequencing reaction run in the presence of </a:t>
                      </a:r>
                      <a:r>
                        <a:rPr lang="en-US" sz="700" dirty="0" err="1"/>
                        <a:t>dideoxy-Cytidine</a:t>
                      </a:r>
                      <a:r>
                        <a:rPr lang="en-US" sz="700" dirty="0"/>
                        <a:t> (</a:t>
                      </a:r>
                      <a:r>
                        <a:rPr lang="en-US" sz="700" dirty="0" err="1"/>
                        <a:t>ddC</a:t>
                      </a:r>
                      <a:r>
                        <a:rPr lang="en-US" sz="700" dirty="0"/>
                        <a:t>). </a:t>
                      </a:r>
                    </a:p>
                    <a:p>
                      <a:r>
                        <a:rPr lang="en-US" sz="700" dirty="0"/>
                        <a:t>First, let's add one fact: the </a:t>
                      </a:r>
                      <a:r>
                        <a:rPr lang="en-US" sz="700" dirty="0" err="1"/>
                        <a:t>dideoxy</a:t>
                      </a:r>
                      <a:r>
                        <a:rPr lang="en-US" sz="700" dirty="0"/>
                        <a:t> nucleotides in my lab have been chemically modified to fluoresce under UV light. The </a:t>
                      </a:r>
                      <a:r>
                        <a:rPr lang="en-US" sz="700" dirty="0" err="1"/>
                        <a:t>dideoxy</a:t>
                      </a:r>
                      <a:r>
                        <a:rPr lang="en-US" sz="700" dirty="0"/>
                        <a:t>-C, for example, glows blue. Now put the reaction products onto an 'electrophoresis gel' (you may need to refer to 'Gel Electrophoresis' in the </a:t>
                      </a:r>
                      <a:r>
                        <a:rPr lang="en-US" sz="700" dirty="0">
                          <a:hlinkClick r:id="rId2"/>
                        </a:rPr>
                        <a:t>Molecular Biology Glossary</a:t>
                      </a:r>
                      <a:r>
                        <a:rPr lang="en-US" sz="700" dirty="0"/>
                        <a:t>), and you'll see something like depicted at left. Smallest fragments are at the bottom, largest at the top. The positions and spacing shows the relative sizes. At the bottom is the smallest fragment that's been terminated by </a:t>
                      </a:r>
                      <a:r>
                        <a:rPr lang="en-US" sz="700" dirty="0" err="1"/>
                        <a:t>ddC</a:t>
                      </a:r>
                      <a:r>
                        <a:rPr lang="en-US" sz="700" dirty="0"/>
                        <a:t>; that's probably the C closest to the end of the primer (which is omitted from the sequence shown). Simply by scanning up the gel, we can see that we skip two, and then there's two more C's in a row. Skip another, and there's yet another C. And so on, all the way up. We can see where all the C's are. </a:t>
                      </a:r>
                    </a:p>
                  </a:txBody>
                  <a:tcPr marL="34030" marR="34030" marT="17015" marB="17015"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099" name="Picture 3" descr="http://seqcore.brcf.med.umich.edu/doc/educ/dnapr/l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67890"/>
            <a:ext cx="25146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4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9730346"/>
              </p:ext>
            </p:extLst>
          </p:nvPr>
        </p:nvGraphicFramePr>
        <p:xfrm>
          <a:off x="457200" y="1760061"/>
          <a:ext cx="8229600" cy="448056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endParaRPr lang="en-US" dirty="0"/>
                    </a:p>
                  </a:txBody>
                  <a:tcPr anchor="ctr">
                    <a:lnL>
                      <a:noFill/>
                    </a:lnL>
                    <a:lnR>
                      <a:noFill/>
                    </a:lnR>
                    <a:lnT>
                      <a:noFill/>
                    </a:lnT>
                    <a:lnB>
                      <a:noFill/>
                    </a:lnB>
                  </a:tcPr>
                </a:tc>
                <a:tc>
                  <a:txBody>
                    <a:bodyPr/>
                    <a:lstStyle/>
                    <a:p>
                      <a:r>
                        <a:rPr lang="en-US" b="1" dirty="0"/>
                        <a:t>Putting all four </a:t>
                      </a:r>
                      <a:r>
                        <a:rPr lang="en-US" b="1" dirty="0" err="1"/>
                        <a:t>deoxynucleotides</a:t>
                      </a:r>
                      <a:r>
                        <a:rPr lang="en-US" b="1" dirty="0"/>
                        <a:t> into the picture:</a:t>
                      </a:r>
                      <a:r>
                        <a:rPr lang="en-US" dirty="0"/>
                        <a:t> Well, OK, it's not so easy as reading just C's, as you perhaps saw in the last figure. The spacing between the bands isn't all that easy to figure out. Imagine, though, that we ran the reaction with *all four* of the </a:t>
                      </a:r>
                      <a:r>
                        <a:rPr lang="en-US" dirty="0" err="1"/>
                        <a:t>dideoxy</a:t>
                      </a:r>
                      <a:r>
                        <a:rPr lang="en-US" dirty="0"/>
                        <a:t> nucleotides (A, G, C and T) present, and with *different* fluorescent colors on each. NOW look at the gel we'd get (at left). The sequence of the DNA is rather obvious if you know the color codes ... just read the colors from bottom to top: TGCGTCCA-(</a:t>
                      </a:r>
                      <a:r>
                        <a:rPr lang="en-US" dirty="0" err="1"/>
                        <a:t>etc</a:t>
                      </a:r>
                      <a:r>
                        <a:rPr lang="en-US" dirty="0"/>
                        <a:t>). </a:t>
                      </a:r>
                    </a:p>
                    <a:p>
                      <a:r>
                        <a:rPr lang="en-US" dirty="0"/>
                        <a:t>(Forgive me for using black - it shows up better than yellow)</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5121" name="Picture 1" descr="http://seqcore.brcf.med.umich.edu/doc/educ/dnapr/seqg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60538"/>
            <a:ext cx="275272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Arabidopsis  thaliana:  first plant genome to be sequenced.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752600"/>
            <a:ext cx="3491564" cy="4841314"/>
          </a:xfrm>
        </p:spPr>
      </p:pic>
      <p:sp>
        <p:nvSpPr>
          <p:cNvPr id="3" name="TextBox 2"/>
          <p:cNvSpPr txBox="1"/>
          <p:nvPr/>
        </p:nvSpPr>
        <p:spPr>
          <a:xfrm>
            <a:off x="6934200" y="2590800"/>
            <a:ext cx="1981200" cy="1477328"/>
          </a:xfrm>
          <a:prstGeom prst="rect">
            <a:avLst/>
          </a:prstGeom>
          <a:noFill/>
        </p:spPr>
        <p:txBody>
          <a:bodyPr wrap="square" rtlCol="0">
            <a:spAutoFit/>
          </a:bodyPr>
          <a:lstStyle/>
          <a:p>
            <a:r>
              <a:rPr lang="en-US" dirty="0"/>
              <a:t>Sequencing began in 1996 and was completed in 2000.  125 </a:t>
            </a:r>
            <a:r>
              <a:rPr lang="en-US" dirty="0" err="1"/>
              <a:t>Mbp</a:t>
            </a:r>
            <a:r>
              <a:rPr lang="en-US" dirty="0"/>
              <a:t>  (=125 million base pairs!)</a:t>
            </a:r>
          </a:p>
        </p:txBody>
      </p:sp>
    </p:spTree>
    <p:extLst>
      <p:ext uri="{BB962C8B-B14F-4D97-AF65-F5344CB8AC3E}">
        <p14:creationId xmlns:p14="http://schemas.microsoft.com/office/powerpoint/2010/main" val="234347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Gene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7617251"/>
              </p:ext>
            </p:extLst>
          </p:nvPr>
        </p:nvGraphicFramePr>
        <p:xfrm>
          <a:off x="-1981200" y="1219200"/>
          <a:ext cx="10210800" cy="5780685"/>
        </p:xfrm>
        <a:graphic>
          <a:graphicData uri="http://schemas.openxmlformats.org/drawingml/2006/table">
            <a:tbl>
              <a:tblPr/>
              <a:tblGrid>
                <a:gridCol w="3403600">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3403600">
                  <a:extLst>
                    <a:ext uri="{9D8B030D-6E8A-4147-A177-3AD203B41FA5}">
                      <a16:colId xmlns:a16="http://schemas.microsoft.com/office/drawing/2014/main" val="20002"/>
                    </a:ext>
                  </a:extLst>
                </a:gridCol>
              </a:tblGrid>
              <a:tr h="5780685">
                <a:tc>
                  <a:txBody>
                    <a:bodyPr/>
                    <a:lstStyle/>
                    <a:p>
                      <a:endParaRPr lang="en-US" sz="1100" dirty="0"/>
                    </a:p>
                  </a:txBody>
                  <a:tcPr marL="25005" marR="25005" marT="12503" marB="12503" anchor="ctr">
                    <a:lnL>
                      <a:noFill/>
                    </a:lnL>
                    <a:lnR>
                      <a:noFill/>
                    </a:lnR>
                    <a:lnT>
                      <a:noFill/>
                    </a:lnT>
                    <a:lnB>
                      <a:noFill/>
                    </a:lnB>
                  </a:tcPr>
                </a:tc>
                <a:tc>
                  <a:txBody>
                    <a:bodyPr/>
                    <a:lstStyle/>
                    <a:p>
                      <a:endParaRPr lang="en-US" sz="1100"/>
                    </a:p>
                  </a:txBody>
                  <a:tcPr marL="25005" marR="25005" marT="12503" marB="12503" anchor="ctr">
                    <a:lnL>
                      <a:noFill/>
                    </a:lnL>
                    <a:lnR>
                      <a:noFill/>
                    </a:lnR>
                    <a:lnT>
                      <a:noFill/>
                    </a:lnT>
                    <a:lnB>
                      <a:noFill/>
                    </a:lnB>
                  </a:tcPr>
                </a:tc>
                <a:tc>
                  <a:txBody>
                    <a:bodyPr/>
                    <a:lstStyle/>
                    <a:p>
                      <a:r>
                        <a:rPr lang="en-US" sz="1100" b="1" dirty="0"/>
                        <a:t>An Automated sequencing gel:</a:t>
                      </a:r>
                      <a:r>
                        <a:rPr lang="en-US" sz="1100" dirty="0"/>
                        <a:t> That's exactly what we do to sequence DNA, then - we run DNA replication reactions in a test tube, but in the presence of trace amounts of </a:t>
                      </a:r>
                      <a:r>
                        <a:rPr lang="en-US" sz="1100" i="1" dirty="0"/>
                        <a:t>all four</a:t>
                      </a:r>
                      <a:r>
                        <a:rPr lang="en-US" sz="1100" dirty="0"/>
                        <a:t> of the </a:t>
                      </a:r>
                      <a:r>
                        <a:rPr lang="en-US" sz="1100" dirty="0" err="1"/>
                        <a:t>dideoxy</a:t>
                      </a:r>
                      <a:r>
                        <a:rPr lang="en-US" sz="1100" dirty="0"/>
                        <a:t> terminator nucleotides. Electrophoresis is used to separate the resulting fragments by size and we can 'read' the sequence from it, as the colors march past in order. </a:t>
                      </a:r>
                    </a:p>
                    <a:p>
                      <a:r>
                        <a:rPr lang="en-US" sz="1100" dirty="0"/>
                        <a:t>In a large-scale sequencing lab, we use a machine to run the electrophoresis step and to monitor the different colors as they come out. Since about 2001, these machines - not surprisingly called automated DNA sequencers - have used 'capillary electrophoresis', where the fragments are piped through a tiny glass-fiber capillary during the electrophoresis step, and they come out the far end in size-order. There's an ultraviolet laser built into the machine that shoots through the liquid emerging from the end of the capillaries, checking for pulses of fluorescent colors to emerge. There might be as many as 96 samples moving through as many capillaries ('lanes') in the most common type of sequencer. </a:t>
                      </a:r>
                    </a:p>
                    <a:p>
                      <a:r>
                        <a:rPr lang="en-US" sz="1100" dirty="0"/>
                        <a:t>At left is a screen shot of a real fragment of sequencing gel (this one from an older model of sequencer, but the concepts are identical). The four colors red, green, blue and yellow each represent one of the four nucleotides. </a:t>
                      </a:r>
                    </a:p>
                    <a:p>
                      <a:r>
                        <a:rPr lang="en-US" sz="1100" dirty="0"/>
                        <a:t>The actual gel image, if you could get a monitor large enough to see it all at this magnification, would be perhaps 3 or 4 meters long and 30 or 40 cm wide. </a:t>
                      </a:r>
                    </a:p>
                  </a:txBody>
                  <a:tcPr marL="25005" marR="25005" marT="12503" marB="12503"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6145" name="Picture 1" descr="http://seqcore.brcf.med.umich.edu/doc/educ/dnapr/gelfr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81200"/>
            <a:ext cx="104775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0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Studied Gene Sequences</a:t>
            </a:r>
          </a:p>
        </p:txBody>
      </p:sp>
      <p:sp>
        <p:nvSpPr>
          <p:cNvPr id="3" name="Content Placeholder 2"/>
          <p:cNvSpPr>
            <a:spLocks noGrp="1"/>
          </p:cNvSpPr>
          <p:nvPr>
            <p:ph idx="1"/>
          </p:nvPr>
        </p:nvSpPr>
        <p:spPr/>
        <p:txBody>
          <a:bodyPr/>
          <a:lstStyle/>
          <a:p>
            <a:r>
              <a:rPr lang="en-US" dirty="0" err="1"/>
              <a:t>Rubisco</a:t>
            </a:r>
            <a:r>
              <a:rPr lang="en-US" dirty="0"/>
              <a:t>  (from chloroplast, </a:t>
            </a:r>
            <a:r>
              <a:rPr lang="en-US" dirty="0" err="1"/>
              <a:t>rbcL</a:t>
            </a:r>
            <a:r>
              <a:rPr lang="en-US" dirty="0"/>
              <a:t>)</a:t>
            </a:r>
          </a:p>
          <a:p>
            <a:r>
              <a:rPr lang="en-US" dirty="0"/>
              <a:t>Ribosome subunits (from nucleus, 18S &amp; 26S)</a:t>
            </a:r>
          </a:p>
          <a:p>
            <a:r>
              <a:rPr lang="en-US" dirty="0"/>
              <a:t>ATP synthase (from chloroplast, </a:t>
            </a:r>
            <a:r>
              <a:rPr lang="en-US" dirty="0" err="1"/>
              <a:t>atpB</a:t>
            </a:r>
            <a:r>
              <a:rPr lang="en-US" dirty="0"/>
              <a:t>)</a:t>
            </a:r>
          </a:p>
          <a:p>
            <a:endParaRPr lang="en-US" dirty="0"/>
          </a:p>
        </p:txBody>
      </p:sp>
    </p:spTree>
    <p:extLst>
      <p:ext uri="{BB962C8B-B14F-4D97-AF65-F5344CB8AC3E}">
        <p14:creationId xmlns:p14="http://schemas.microsoft.com/office/powerpoint/2010/main" val="218255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83030"/>
            <a:ext cx="9144000" cy="4893647"/>
          </a:xfrm>
          <a:prstGeom prst="rect">
            <a:avLst/>
          </a:prstGeom>
        </p:spPr>
        <p:txBody>
          <a:bodyPr wrap="square">
            <a:spAutoFit/>
          </a:bodyPr>
          <a:lstStyle/>
          <a:p>
            <a:r>
              <a:rPr lang="en-US" sz="1200" b="1" dirty="0"/>
              <a:t>Major landmarks in DNA sequencing</a:t>
            </a:r>
            <a:endParaRPr lang="en-US" sz="1200" dirty="0"/>
          </a:p>
          <a:p>
            <a:pPr lvl="0"/>
            <a:r>
              <a:rPr lang="en-US" sz="1200" u="sng" dirty="0">
                <a:hlinkClick r:id="rId2" tooltip="1953 in science"/>
              </a:rPr>
              <a:t>1953</a:t>
            </a:r>
            <a:r>
              <a:rPr lang="en-US" sz="1200" dirty="0"/>
              <a:t> Discovery of the structure of the </a:t>
            </a:r>
            <a:r>
              <a:rPr lang="en-US" sz="1200" u="sng" dirty="0">
                <a:hlinkClick r:id="rId3" tooltip="DNA double helix"/>
              </a:rPr>
              <a:t>DNA double helix</a:t>
            </a:r>
            <a:r>
              <a:rPr lang="en-US" sz="1200" dirty="0"/>
              <a:t>.</a:t>
            </a:r>
            <a:r>
              <a:rPr lang="en-US" sz="1200" u="sng" baseline="30000" dirty="0">
                <a:hlinkClick r:id="rId4"/>
              </a:rPr>
              <a:t>[49]</a:t>
            </a:r>
            <a:endParaRPr lang="en-US" sz="1200" dirty="0"/>
          </a:p>
          <a:p>
            <a:pPr lvl="0"/>
            <a:r>
              <a:rPr lang="en-US" sz="1200" u="sng" dirty="0">
                <a:hlinkClick r:id="rId5" tooltip="1972 in science"/>
              </a:rPr>
              <a:t>1972</a:t>
            </a:r>
            <a:r>
              <a:rPr lang="en-US" sz="1200" dirty="0"/>
              <a:t> Development of </a:t>
            </a:r>
            <a:r>
              <a:rPr lang="en-US" sz="1200" u="sng" dirty="0">
                <a:hlinkClick r:id="rId6" tooltip="Recombinant DNA"/>
              </a:rPr>
              <a:t>recombinant DNA</a:t>
            </a:r>
            <a:r>
              <a:rPr lang="en-US" sz="1200" dirty="0"/>
              <a:t> technology, which permits isolation of defined fragments of DNA; prior to this, the only accessible samples for sequencing were from bacteriophage or virus DNA.</a:t>
            </a:r>
          </a:p>
          <a:p>
            <a:pPr lvl="0"/>
            <a:r>
              <a:rPr lang="en-US" sz="1200" u="sng" dirty="0">
                <a:hlinkClick r:id="rId7" tooltip="1977 in science"/>
              </a:rPr>
              <a:t>1977</a:t>
            </a:r>
            <a:r>
              <a:rPr lang="en-US" sz="1200" dirty="0"/>
              <a:t> The first complete DNA genome to be sequenced is that of </a:t>
            </a:r>
            <a:r>
              <a:rPr lang="en-US" sz="1200" u="sng" dirty="0">
                <a:hlinkClick r:id="rId8" tooltip="Bacteriophage φX174"/>
              </a:rPr>
              <a:t>bacteriophage φX174</a:t>
            </a:r>
            <a:r>
              <a:rPr lang="en-US" sz="1200" dirty="0"/>
              <a:t>.</a:t>
            </a:r>
            <a:r>
              <a:rPr lang="en-US" sz="1200" u="sng" baseline="30000" dirty="0">
                <a:hlinkClick r:id="rId9"/>
              </a:rPr>
              <a:t>[50]</a:t>
            </a:r>
            <a:endParaRPr lang="en-US" sz="1200" dirty="0"/>
          </a:p>
          <a:p>
            <a:pPr lvl="0"/>
            <a:r>
              <a:rPr lang="en-US" sz="1200" u="sng" dirty="0">
                <a:hlinkClick r:id="rId7" tooltip="1977 in science"/>
              </a:rPr>
              <a:t>1977</a:t>
            </a:r>
            <a:r>
              <a:rPr lang="en-US" sz="1200" dirty="0"/>
              <a:t> </a:t>
            </a:r>
            <a:r>
              <a:rPr lang="en-US" sz="1200" u="sng" dirty="0">
                <a:hlinkClick r:id="rId10" tooltip="Allan Maxam"/>
              </a:rPr>
              <a:t>Allan </a:t>
            </a:r>
            <a:r>
              <a:rPr lang="en-US" sz="1200" u="sng" dirty="0" err="1">
                <a:hlinkClick r:id="rId10" tooltip="Allan Maxam"/>
              </a:rPr>
              <a:t>Maxam</a:t>
            </a:r>
            <a:r>
              <a:rPr lang="en-US" sz="1200" dirty="0"/>
              <a:t> and </a:t>
            </a:r>
            <a:r>
              <a:rPr lang="en-US" sz="1200" u="sng" dirty="0">
                <a:hlinkClick r:id="rId11" tooltip="Walter Gilbert"/>
              </a:rPr>
              <a:t>Walter Gilbert</a:t>
            </a:r>
            <a:r>
              <a:rPr lang="en-US" sz="1200" dirty="0"/>
              <a:t> publish "DNA sequencing by chemical degradation".</a:t>
            </a:r>
            <a:r>
              <a:rPr lang="en-US" sz="1200" u="sng" baseline="30000" dirty="0">
                <a:hlinkClick r:id="rId12"/>
              </a:rPr>
              <a:t>[5]</a:t>
            </a:r>
            <a:r>
              <a:rPr lang="en-US" sz="1200" dirty="0"/>
              <a:t> </a:t>
            </a:r>
            <a:r>
              <a:rPr lang="en-US" sz="1200" u="sng" dirty="0">
                <a:hlinkClick r:id="rId13" tooltip="Frederick Sanger"/>
              </a:rPr>
              <a:t>Frederick Sanger</a:t>
            </a:r>
            <a:r>
              <a:rPr lang="en-US" sz="1200" dirty="0"/>
              <a:t>, independently, publishes "DNA sequencing with chain-terminating inhibitors".</a:t>
            </a:r>
            <a:r>
              <a:rPr lang="en-US" sz="1200" u="sng" baseline="30000" dirty="0">
                <a:hlinkClick r:id="rId14"/>
              </a:rPr>
              <a:t>[51]</a:t>
            </a:r>
            <a:endParaRPr lang="en-US" sz="1200" dirty="0"/>
          </a:p>
          <a:p>
            <a:pPr lvl="0"/>
            <a:r>
              <a:rPr lang="en-US" sz="1200" u="sng" dirty="0">
                <a:hlinkClick r:id="rId15" tooltip="1984 in science"/>
              </a:rPr>
              <a:t>1984</a:t>
            </a:r>
            <a:r>
              <a:rPr lang="en-US" sz="1200" dirty="0"/>
              <a:t> </a:t>
            </a:r>
            <a:r>
              <a:rPr lang="en-US" sz="1200" u="sng" dirty="0">
                <a:hlinkClick r:id="rId16" tooltip="Medical Research Council (UK)"/>
              </a:rPr>
              <a:t>Medical Research Council</a:t>
            </a:r>
            <a:r>
              <a:rPr lang="en-US" sz="1200" dirty="0"/>
              <a:t> scientists decipher the complete DNA sequence of the </a:t>
            </a:r>
            <a:r>
              <a:rPr lang="en-US" sz="1200" u="sng" dirty="0">
                <a:hlinkClick r:id="rId17" tooltip="Epstein-Barr virus"/>
              </a:rPr>
              <a:t>Epstein-Barr virus</a:t>
            </a:r>
            <a:r>
              <a:rPr lang="en-US" sz="1200" dirty="0"/>
              <a:t>, 170 kb.</a:t>
            </a:r>
          </a:p>
          <a:p>
            <a:pPr lvl="0"/>
            <a:r>
              <a:rPr lang="en-US" sz="1200" u="sng" dirty="0">
                <a:hlinkClick r:id="rId18" tooltip="1986 in science"/>
              </a:rPr>
              <a:t>1986</a:t>
            </a:r>
            <a:r>
              <a:rPr lang="en-US" sz="1200" dirty="0"/>
              <a:t> </a:t>
            </a:r>
            <a:r>
              <a:rPr lang="en-US" sz="1200" u="sng" dirty="0">
                <a:hlinkClick r:id="rId19" tooltip="Leroy E. Hood"/>
              </a:rPr>
              <a:t>Leroy E. Hood</a:t>
            </a:r>
            <a:r>
              <a:rPr lang="en-US" sz="1200" dirty="0"/>
              <a:t>'s laboratory at the </a:t>
            </a:r>
            <a:r>
              <a:rPr lang="en-US" sz="1200" u="sng" dirty="0">
                <a:hlinkClick r:id="rId20" tooltip="California Institute of Technology"/>
              </a:rPr>
              <a:t>California Institute of Technology</a:t>
            </a:r>
            <a:r>
              <a:rPr lang="en-US" sz="1200" dirty="0"/>
              <a:t> and Smith announce the first semi-automated DNA sequencing machine.</a:t>
            </a:r>
          </a:p>
          <a:p>
            <a:pPr lvl="0"/>
            <a:r>
              <a:rPr lang="en-US" sz="1200" u="sng" dirty="0">
                <a:hlinkClick r:id="rId21" tooltip="1987 in science"/>
              </a:rPr>
              <a:t>1987</a:t>
            </a:r>
            <a:r>
              <a:rPr lang="en-US" sz="1200" dirty="0"/>
              <a:t> Applied </a:t>
            </a:r>
            <a:r>
              <a:rPr lang="en-US" sz="1200" dirty="0" err="1"/>
              <a:t>Biosystems</a:t>
            </a:r>
            <a:r>
              <a:rPr lang="en-US" sz="1200" dirty="0"/>
              <a:t> markets first automated sequencing machine, the model ABI 370.</a:t>
            </a:r>
          </a:p>
          <a:p>
            <a:pPr lvl="0"/>
            <a:r>
              <a:rPr lang="en-US" sz="1200" u="sng" dirty="0">
                <a:hlinkClick r:id="rId22" tooltip="1990 in science"/>
              </a:rPr>
              <a:t>1990</a:t>
            </a:r>
            <a:r>
              <a:rPr lang="en-US" sz="1200" dirty="0"/>
              <a:t> The U.S. </a:t>
            </a:r>
            <a:r>
              <a:rPr lang="en-US" sz="1200" u="sng" dirty="0">
                <a:hlinkClick r:id="rId23" tooltip="National Institutes of Health"/>
              </a:rPr>
              <a:t>National Institutes of Health</a:t>
            </a:r>
            <a:r>
              <a:rPr lang="en-US" sz="1200" dirty="0"/>
              <a:t> (NIH) begins large-scale sequencing trials on </a:t>
            </a:r>
            <a:r>
              <a:rPr lang="en-US" sz="1200" i="1" u="sng" dirty="0">
                <a:hlinkClick r:id="rId24" tooltip="Mycoplasma capricolum"/>
              </a:rPr>
              <a:t>Mycoplasma </a:t>
            </a:r>
            <a:r>
              <a:rPr lang="en-US" sz="1200" i="1" u="sng" dirty="0" err="1">
                <a:hlinkClick r:id="rId24" tooltip="Mycoplasma capricolum"/>
              </a:rPr>
              <a:t>capricolum</a:t>
            </a:r>
            <a:r>
              <a:rPr lang="en-US" sz="1200" dirty="0"/>
              <a:t>, </a:t>
            </a:r>
            <a:r>
              <a:rPr lang="en-US" sz="1200" i="1" u="sng" dirty="0">
                <a:hlinkClick r:id="rId25" tooltip="Escherichia coli"/>
              </a:rPr>
              <a:t>Escherichia coli</a:t>
            </a:r>
            <a:r>
              <a:rPr lang="en-US" sz="1200" dirty="0"/>
              <a:t>, </a:t>
            </a:r>
            <a:r>
              <a:rPr lang="en-US" sz="1200" i="1" u="sng" dirty="0" err="1">
                <a:hlinkClick r:id="rId26" tooltip="Caenorhabditis elegans"/>
              </a:rPr>
              <a:t>Caenorhabditis</a:t>
            </a:r>
            <a:r>
              <a:rPr lang="en-US" sz="1200" i="1" u="sng" dirty="0">
                <a:hlinkClick r:id="rId26" tooltip="Caenorhabditis elegans"/>
              </a:rPr>
              <a:t> </a:t>
            </a:r>
            <a:r>
              <a:rPr lang="en-US" sz="1200" i="1" u="sng" dirty="0" err="1">
                <a:hlinkClick r:id="rId26" tooltip="Caenorhabditis elegans"/>
              </a:rPr>
              <a:t>elegans</a:t>
            </a:r>
            <a:r>
              <a:rPr lang="en-US" sz="1200" dirty="0"/>
              <a:t>, and </a:t>
            </a:r>
            <a:r>
              <a:rPr lang="en-US" sz="1200" i="1" u="sng" dirty="0">
                <a:hlinkClick r:id="rId27" tooltip="Saccharomyces cerevisiae"/>
              </a:rPr>
              <a:t>Saccharomyces </a:t>
            </a:r>
            <a:r>
              <a:rPr lang="en-US" sz="1200" i="1" u="sng" dirty="0" err="1">
                <a:hlinkClick r:id="rId27" tooltip="Saccharomyces cerevisiae"/>
              </a:rPr>
              <a:t>cerevisiae</a:t>
            </a:r>
            <a:r>
              <a:rPr lang="en-US" sz="1200" dirty="0"/>
              <a:t> (at US$0.75/base).</a:t>
            </a:r>
          </a:p>
          <a:p>
            <a:pPr lvl="0"/>
            <a:r>
              <a:rPr lang="en-US" sz="1200" u="sng" dirty="0">
                <a:hlinkClick r:id="rId28" tooltip="1991 in science"/>
              </a:rPr>
              <a:t>1991</a:t>
            </a:r>
            <a:r>
              <a:rPr lang="en-US" sz="1200" dirty="0"/>
              <a:t> Sequencing of human </a:t>
            </a:r>
            <a:r>
              <a:rPr lang="en-US" sz="1200" u="sng" dirty="0">
                <a:hlinkClick r:id="rId29" tooltip="Expressed sequence tag"/>
              </a:rPr>
              <a:t>expressed sequence tags</a:t>
            </a:r>
            <a:r>
              <a:rPr lang="en-US" sz="1200" dirty="0"/>
              <a:t> begins in </a:t>
            </a:r>
            <a:r>
              <a:rPr lang="en-US" sz="1200" u="sng" dirty="0">
                <a:hlinkClick r:id="rId30" tooltip="Craig Venter"/>
              </a:rPr>
              <a:t>Craig Venter</a:t>
            </a:r>
            <a:r>
              <a:rPr lang="en-US" sz="1200" dirty="0"/>
              <a:t>'s lab, an attempt to capture the coding fraction of the human genome.</a:t>
            </a:r>
            <a:r>
              <a:rPr lang="en-US" sz="1200" u="sng" baseline="30000" dirty="0">
                <a:hlinkClick r:id="rId31"/>
              </a:rPr>
              <a:t>[52]</a:t>
            </a:r>
            <a:endParaRPr lang="en-US" sz="1200" dirty="0"/>
          </a:p>
          <a:p>
            <a:pPr lvl="0"/>
            <a:r>
              <a:rPr lang="en-US" sz="1200" u="sng" dirty="0">
                <a:hlinkClick r:id="rId32" tooltip="1995 in science"/>
              </a:rPr>
              <a:t>1995</a:t>
            </a:r>
            <a:r>
              <a:rPr lang="en-US" sz="1200" dirty="0"/>
              <a:t> </a:t>
            </a:r>
            <a:r>
              <a:rPr lang="en-US" sz="1200" u="sng" dirty="0">
                <a:hlinkClick r:id="rId30" tooltip="Craig Venter"/>
              </a:rPr>
              <a:t>Craig Venter</a:t>
            </a:r>
            <a:r>
              <a:rPr lang="en-US" sz="1200" dirty="0"/>
              <a:t>, </a:t>
            </a:r>
            <a:r>
              <a:rPr lang="en-US" sz="1200" u="sng" dirty="0">
                <a:hlinkClick r:id="rId33" tooltip="Hamilton O. Smith"/>
              </a:rPr>
              <a:t>Hamilton Smith</a:t>
            </a:r>
            <a:r>
              <a:rPr lang="en-US" sz="1200" dirty="0"/>
              <a:t>, and colleagues at </a:t>
            </a:r>
            <a:r>
              <a:rPr lang="en-US" sz="1200" u="sng" dirty="0">
                <a:hlinkClick r:id="rId34" tooltip="The Institute for Genomic Research"/>
              </a:rPr>
              <a:t>The Institute for Genomic Research</a:t>
            </a:r>
            <a:r>
              <a:rPr lang="en-US" sz="1200" dirty="0"/>
              <a:t> (TIGR) publish the first complete genome of a free-living organism, the bacterium </a:t>
            </a:r>
            <a:r>
              <a:rPr lang="en-US" sz="1200" u="sng" dirty="0" err="1">
                <a:hlinkClick r:id="rId35" tooltip="Haemophilus influenzae"/>
              </a:rPr>
              <a:t>Haemophilus</a:t>
            </a:r>
            <a:r>
              <a:rPr lang="en-US" sz="1200" u="sng" dirty="0">
                <a:hlinkClick r:id="rId35" tooltip="Haemophilus influenzae"/>
              </a:rPr>
              <a:t> </a:t>
            </a:r>
            <a:r>
              <a:rPr lang="en-US" sz="1200" u="sng" dirty="0" err="1">
                <a:hlinkClick r:id="rId35" tooltip="Haemophilus influenzae"/>
              </a:rPr>
              <a:t>influenzae</a:t>
            </a:r>
            <a:r>
              <a:rPr lang="en-US" sz="1200" dirty="0"/>
              <a:t>. The circular chromosome contains 1,830,137 bases and its publication in the journal Science</a:t>
            </a:r>
            <a:r>
              <a:rPr lang="en-US" sz="1200" u="sng" baseline="30000" dirty="0">
                <a:hlinkClick r:id="rId36"/>
              </a:rPr>
              <a:t>[53]</a:t>
            </a:r>
            <a:r>
              <a:rPr lang="en-US" sz="1200" dirty="0"/>
              <a:t> marks the first use of whole-genome shotgun sequencing, eliminating the need for initial mapping efforts.</a:t>
            </a:r>
          </a:p>
          <a:p>
            <a:pPr lvl="0"/>
            <a:r>
              <a:rPr lang="en-US" sz="1200" u="sng" dirty="0">
                <a:hlinkClick r:id="rId37" tooltip="1996 in science"/>
              </a:rPr>
              <a:t>1996</a:t>
            </a:r>
            <a:r>
              <a:rPr lang="en-US" sz="1200" dirty="0"/>
              <a:t> </a:t>
            </a:r>
            <a:r>
              <a:rPr lang="en-US" sz="1200" u="sng" dirty="0" err="1">
                <a:hlinkClick r:id="rId38" tooltip="Pål Nyrén"/>
              </a:rPr>
              <a:t>Pål</a:t>
            </a:r>
            <a:r>
              <a:rPr lang="en-US" sz="1200" u="sng" dirty="0">
                <a:hlinkClick r:id="rId38" tooltip="Pål Nyrén"/>
              </a:rPr>
              <a:t> </a:t>
            </a:r>
            <a:r>
              <a:rPr lang="en-US" sz="1200" u="sng" dirty="0" err="1">
                <a:hlinkClick r:id="rId38" tooltip="Pål Nyrén"/>
              </a:rPr>
              <a:t>Nyrén</a:t>
            </a:r>
            <a:r>
              <a:rPr lang="en-US" sz="1200" dirty="0"/>
              <a:t> and his student </a:t>
            </a:r>
            <a:r>
              <a:rPr lang="en-US" sz="1200" u="sng" dirty="0" err="1">
                <a:hlinkClick r:id="rId39" tooltip="Mostafa Ronaghi"/>
              </a:rPr>
              <a:t>Mostafa</a:t>
            </a:r>
            <a:r>
              <a:rPr lang="en-US" sz="1200" u="sng" dirty="0">
                <a:hlinkClick r:id="rId39" tooltip="Mostafa Ronaghi"/>
              </a:rPr>
              <a:t> </a:t>
            </a:r>
            <a:r>
              <a:rPr lang="en-US" sz="1200" u="sng" dirty="0" err="1">
                <a:hlinkClick r:id="rId39" tooltip="Mostafa Ronaghi"/>
              </a:rPr>
              <a:t>Ronaghi</a:t>
            </a:r>
            <a:r>
              <a:rPr lang="en-US" sz="1200" dirty="0"/>
              <a:t> at the Royal Institute of Technology in Stockholm publish their method of </a:t>
            </a:r>
            <a:r>
              <a:rPr lang="en-US" sz="1200" u="sng" dirty="0" err="1">
                <a:hlinkClick r:id="rId40" tooltip="Pyrosequencing"/>
              </a:rPr>
              <a:t>pyrosequencing</a:t>
            </a:r>
            <a:r>
              <a:rPr lang="en-US" sz="1200" u="sng" baseline="30000" dirty="0">
                <a:hlinkClick r:id="rId41"/>
              </a:rPr>
              <a:t>[54]</a:t>
            </a:r>
            <a:endParaRPr lang="en-US" sz="1200" dirty="0"/>
          </a:p>
          <a:p>
            <a:pPr lvl="0"/>
            <a:r>
              <a:rPr lang="en-US" sz="1200" u="sng" dirty="0">
                <a:hlinkClick r:id="rId42" tooltip="1998 in science"/>
              </a:rPr>
              <a:t>1998</a:t>
            </a:r>
            <a:r>
              <a:rPr lang="en-US" sz="1200" dirty="0"/>
              <a:t> Phil Green and Brent Ewing of the University of Washington publish “</a:t>
            </a:r>
            <a:r>
              <a:rPr lang="en-US" sz="1200" u="sng" dirty="0" err="1">
                <a:hlinkClick r:id="rId43" tooltip="Phred quality score"/>
              </a:rPr>
              <a:t>phred</a:t>
            </a:r>
            <a:r>
              <a:rPr lang="en-US" sz="1200" dirty="0"/>
              <a:t>” for sequencer data analysis.</a:t>
            </a:r>
            <a:r>
              <a:rPr lang="en-US" sz="1200" u="sng" baseline="30000" dirty="0">
                <a:hlinkClick r:id="rId44"/>
              </a:rPr>
              <a:t>[55]</a:t>
            </a:r>
            <a:endParaRPr lang="en-US" sz="1200" dirty="0"/>
          </a:p>
          <a:p>
            <a:pPr lvl="0"/>
            <a:r>
              <a:rPr lang="en-US" sz="1200" u="sng" dirty="0">
                <a:hlinkClick r:id="rId45" tooltip="2000 in science"/>
              </a:rPr>
              <a:t>2000</a:t>
            </a:r>
            <a:r>
              <a:rPr lang="en-US" sz="1200" dirty="0"/>
              <a:t> Lynx Therapeutics publishes and markets "MPSS" - a parallelized, adapter/ligation-mediated, bead-based sequencing technology, launching "next-generation" sequencing.</a:t>
            </a:r>
            <a:r>
              <a:rPr lang="en-US" sz="1200" u="sng" baseline="30000" dirty="0">
                <a:hlinkClick r:id="rId46"/>
              </a:rPr>
              <a:t>[56]</a:t>
            </a:r>
            <a:endParaRPr lang="en-US" sz="1200" dirty="0"/>
          </a:p>
          <a:p>
            <a:pPr lvl="0"/>
            <a:r>
              <a:rPr lang="en-US" sz="1200" u="sng" dirty="0">
                <a:hlinkClick r:id="rId47" tooltip="2001 in science"/>
              </a:rPr>
              <a:t>2001</a:t>
            </a:r>
            <a:r>
              <a:rPr lang="en-US" sz="1200" dirty="0"/>
              <a:t> A draft sequence of the </a:t>
            </a:r>
            <a:r>
              <a:rPr lang="en-US" sz="1200" u="sng" dirty="0">
                <a:hlinkClick r:id="rId48" tooltip="Human genome"/>
              </a:rPr>
              <a:t>human genome</a:t>
            </a:r>
            <a:r>
              <a:rPr lang="en-US" sz="1200" dirty="0"/>
              <a:t> is published.</a:t>
            </a:r>
            <a:r>
              <a:rPr lang="en-US" sz="1200" u="sng" baseline="30000" dirty="0">
                <a:hlinkClick r:id="rId49"/>
              </a:rPr>
              <a:t>[57]</a:t>
            </a:r>
            <a:r>
              <a:rPr lang="en-US" sz="1200" u="sng" baseline="30000" dirty="0">
                <a:hlinkClick r:id="rId50"/>
              </a:rPr>
              <a:t>[58]</a:t>
            </a:r>
            <a:endParaRPr lang="en-US" sz="1200" dirty="0"/>
          </a:p>
          <a:p>
            <a:pPr lvl="0"/>
            <a:r>
              <a:rPr lang="en-US" sz="1200" u="sng" dirty="0">
                <a:hlinkClick r:id="rId51" tooltip="2004 in science"/>
              </a:rPr>
              <a:t>2004</a:t>
            </a:r>
            <a:r>
              <a:rPr lang="en-US" sz="1200" dirty="0"/>
              <a:t> </a:t>
            </a:r>
            <a:r>
              <a:rPr lang="en-US" sz="1200" u="sng" dirty="0">
                <a:hlinkClick r:id="rId52" tooltip="454 Life Sciences"/>
              </a:rPr>
              <a:t>454 Life Sciences</a:t>
            </a:r>
            <a:r>
              <a:rPr lang="en-US" sz="1200" dirty="0"/>
              <a:t> markets a parallelized version of </a:t>
            </a:r>
            <a:r>
              <a:rPr lang="en-US" sz="1200" dirty="0" err="1"/>
              <a:t>pyrosequencing</a:t>
            </a:r>
            <a:r>
              <a:rPr lang="en-US" sz="1200" dirty="0"/>
              <a:t>.</a:t>
            </a:r>
            <a:r>
              <a:rPr lang="en-US" sz="1200" u="sng" baseline="30000" dirty="0">
                <a:hlinkClick r:id="rId53"/>
              </a:rPr>
              <a:t>[59]</a:t>
            </a:r>
            <a:r>
              <a:rPr lang="en-US" sz="1200" u="sng" baseline="30000" dirty="0">
                <a:hlinkClick r:id="rId54"/>
              </a:rPr>
              <a:t>[60]</a:t>
            </a:r>
            <a:r>
              <a:rPr lang="en-US" sz="1200" dirty="0"/>
              <a:t> The first version of their machine reduced sequencing costs 6-fold compared to automated Sanger sequencing, and was the second of a new generation of sequencing technologies, after MPSS.</a:t>
            </a:r>
            <a:r>
              <a:rPr lang="en-US" sz="1200" u="sng" baseline="30000" dirty="0">
                <a:hlinkClick r:id="rId55"/>
              </a:rPr>
              <a:t>[29]</a:t>
            </a:r>
            <a:endParaRPr lang="en-US" sz="1200" dirty="0"/>
          </a:p>
          <a:p>
            <a:r>
              <a:rPr lang="en-US" sz="1200" dirty="0"/>
              <a:t> </a:t>
            </a:r>
          </a:p>
        </p:txBody>
      </p:sp>
      <p:sp>
        <p:nvSpPr>
          <p:cNvPr id="2" name="TextBox 1"/>
          <p:cNvSpPr txBox="1"/>
          <p:nvPr/>
        </p:nvSpPr>
        <p:spPr>
          <a:xfrm>
            <a:off x="381000" y="304800"/>
            <a:ext cx="8458200" cy="523220"/>
          </a:xfrm>
          <a:prstGeom prst="rect">
            <a:avLst/>
          </a:prstGeom>
          <a:noFill/>
        </p:spPr>
        <p:txBody>
          <a:bodyPr wrap="square" rtlCol="0">
            <a:spAutoFit/>
          </a:bodyPr>
          <a:lstStyle/>
          <a:p>
            <a:r>
              <a:rPr lang="en-US" sz="2800" dirty="0"/>
              <a:t>DNA sequencing techniques are driven by speed and cost</a:t>
            </a:r>
          </a:p>
        </p:txBody>
      </p:sp>
    </p:spTree>
    <p:extLst>
      <p:ext uri="{BB962C8B-B14F-4D97-AF65-F5344CB8AC3E}">
        <p14:creationId xmlns:p14="http://schemas.microsoft.com/office/powerpoint/2010/main" val="279088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Data</a:t>
            </a:r>
          </a:p>
        </p:txBody>
      </p:sp>
      <p:sp>
        <p:nvSpPr>
          <p:cNvPr id="3" name="Content Placeholder 2"/>
          <p:cNvSpPr>
            <a:spLocks noGrp="1"/>
          </p:cNvSpPr>
          <p:nvPr>
            <p:ph idx="1"/>
          </p:nvPr>
        </p:nvSpPr>
        <p:spPr/>
        <p:txBody>
          <a:bodyPr>
            <a:normAutofit fontScale="92500" lnSpcReduction="10000"/>
          </a:bodyPr>
          <a:lstStyle/>
          <a:p>
            <a:r>
              <a:rPr lang="en-US" dirty="0"/>
              <a:t>Many more molecular characters available for analysis than morphological ones.</a:t>
            </a:r>
          </a:p>
          <a:p>
            <a:r>
              <a:rPr lang="en-US" dirty="0"/>
              <a:t>Identity is easier to define:  ATCG vs. whether a flower color is pink or white.</a:t>
            </a:r>
          </a:p>
          <a:p>
            <a:r>
              <a:rPr lang="en-US" dirty="0"/>
              <a:t>Nonetheless, molecular data are still subject to </a:t>
            </a:r>
            <a:r>
              <a:rPr lang="en-US" dirty="0" err="1"/>
              <a:t>homoplasy</a:t>
            </a:r>
            <a:r>
              <a:rPr lang="en-US" dirty="0"/>
              <a:t>:  reversals and convergence as well as long branch attraction (errors due to mutation rate being fast and number of characters small:  leads to wrong phylogenetic tree appearing to be correct.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7707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two plants may have a “C” at a particular location on a gene</a:t>
            </a:r>
          </a:p>
        </p:txBody>
      </p:sp>
      <p:sp>
        <p:nvSpPr>
          <p:cNvPr id="3" name="Content Placeholder 2"/>
          <p:cNvSpPr>
            <a:spLocks noGrp="1"/>
          </p:cNvSpPr>
          <p:nvPr>
            <p:ph idx="1"/>
          </p:nvPr>
        </p:nvSpPr>
        <p:spPr/>
        <p:txBody>
          <a:bodyPr/>
          <a:lstStyle/>
          <a:p>
            <a:r>
              <a:rPr lang="en-US" dirty="0"/>
              <a:t>One possibility is that they have evolved together and are closely related</a:t>
            </a:r>
          </a:p>
          <a:p>
            <a:r>
              <a:rPr lang="en-US" dirty="0"/>
              <a:t>Another possibility is that one started at with the “C” at that location and it didn’t change, while the other plant went  “C-&gt;G-&gt;A-&gt;T-&gt;C” and looks like it’s the same evolution because all you see is the start and finish “C”</a:t>
            </a:r>
          </a:p>
        </p:txBody>
      </p:sp>
    </p:spTree>
    <p:extLst>
      <p:ext uri="{BB962C8B-B14F-4D97-AF65-F5344CB8AC3E}">
        <p14:creationId xmlns:p14="http://schemas.microsoft.com/office/powerpoint/2010/main" val="133808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a:t>
            </a:r>
            <a:r>
              <a:rPr lang="en-US" dirty="0" err="1"/>
              <a:t>Phylogenetics</a:t>
            </a:r>
            <a:endParaRPr lang="en-US" dirty="0"/>
          </a:p>
        </p:txBody>
      </p:sp>
      <p:sp>
        <p:nvSpPr>
          <p:cNvPr id="3" name="Content Placeholder 2"/>
          <p:cNvSpPr>
            <a:spLocks noGrp="1"/>
          </p:cNvSpPr>
          <p:nvPr>
            <p:ph idx="1"/>
          </p:nvPr>
        </p:nvSpPr>
        <p:spPr/>
        <p:txBody>
          <a:bodyPr/>
          <a:lstStyle/>
          <a:p>
            <a:r>
              <a:rPr lang="en-US" dirty="0"/>
              <a:t>In spite of the pitfalls, “DNA sequence data are now overwhelmingly the tool of choice for generating phylogenetic hypotheses.”  from J&amp;C, pg. 103</a:t>
            </a:r>
          </a:p>
          <a:p>
            <a:r>
              <a:rPr lang="en-US" dirty="0"/>
              <a:t>Much of this data is on the web.</a:t>
            </a:r>
          </a:p>
          <a:p>
            <a:r>
              <a:rPr lang="en-US" dirty="0"/>
              <a:t>National Center for Biotechnology Information</a:t>
            </a:r>
          </a:p>
          <a:p>
            <a:r>
              <a:rPr lang="en-US" dirty="0"/>
              <a:t>http://www.ncbi.nlm.nih.gov/</a:t>
            </a:r>
          </a:p>
        </p:txBody>
      </p:sp>
    </p:spTree>
    <p:extLst>
      <p:ext uri="{BB962C8B-B14F-4D97-AF65-F5344CB8AC3E}">
        <p14:creationId xmlns:p14="http://schemas.microsoft.com/office/powerpoint/2010/main" val="111598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Nucleotide Structure– Phosphate group, sugar and nitrogenous base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524000"/>
            <a:ext cx="4513326" cy="4842232"/>
          </a:xfrm>
        </p:spPr>
      </p:pic>
      <p:sp>
        <p:nvSpPr>
          <p:cNvPr id="3" name="Oval 2"/>
          <p:cNvSpPr/>
          <p:nvPr/>
        </p:nvSpPr>
        <p:spPr>
          <a:xfrm>
            <a:off x="4419600" y="43434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2209800" y="4267200"/>
            <a:ext cx="2057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3733800"/>
            <a:ext cx="1905000" cy="1200329"/>
          </a:xfrm>
          <a:prstGeom prst="rect">
            <a:avLst/>
          </a:prstGeom>
          <a:noFill/>
        </p:spPr>
        <p:txBody>
          <a:bodyPr wrap="square" rtlCol="0">
            <a:spAutoFit/>
          </a:bodyPr>
          <a:lstStyle/>
          <a:p>
            <a:r>
              <a:rPr lang="en-US" dirty="0"/>
              <a:t>**Required to hook nucleotides together in the making of DNA</a:t>
            </a:r>
          </a:p>
        </p:txBody>
      </p:sp>
      <p:sp>
        <p:nvSpPr>
          <p:cNvPr id="8" name="TextBox 7"/>
          <p:cNvSpPr txBox="1"/>
          <p:nvPr/>
        </p:nvSpPr>
        <p:spPr>
          <a:xfrm>
            <a:off x="6858000" y="4381500"/>
            <a:ext cx="1905000" cy="646331"/>
          </a:xfrm>
          <a:prstGeom prst="rect">
            <a:avLst/>
          </a:prstGeom>
          <a:noFill/>
        </p:spPr>
        <p:txBody>
          <a:bodyPr wrap="square" rtlCol="0">
            <a:spAutoFit/>
          </a:bodyPr>
          <a:lstStyle/>
          <a:p>
            <a:r>
              <a:rPr lang="en-US" dirty="0"/>
              <a:t>Hence “</a:t>
            </a:r>
            <a:r>
              <a:rPr lang="en-US" dirty="0" err="1"/>
              <a:t>deoxy</a:t>
            </a:r>
            <a:r>
              <a:rPr lang="en-US" dirty="0"/>
              <a:t>-” in DNA</a:t>
            </a:r>
          </a:p>
        </p:txBody>
      </p:sp>
      <p:cxnSp>
        <p:nvCxnSpPr>
          <p:cNvPr id="10" name="Straight Arrow Connector 9"/>
          <p:cNvCxnSpPr/>
          <p:nvPr/>
        </p:nvCxnSpPr>
        <p:spPr>
          <a:xfrm>
            <a:off x="6248400" y="4704665"/>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57400" y="25908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6710" y="1713637"/>
            <a:ext cx="1676400" cy="1477328"/>
          </a:xfrm>
          <a:prstGeom prst="rect">
            <a:avLst/>
          </a:prstGeom>
          <a:noFill/>
        </p:spPr>
        <p:txBody>
          <a:bodyPr wrap="square" rtlCol="0">
            <a:spAutoFit/>
          </a:bodyPr>
          <a:lstStyle/>
          <a:p>
            <a:r>
              <a:rPr lang="en-US" dirty="0"/>
              <a:t>Hooks up with the position 3’ OH group on the next nucleotide</a:t>
            </a:r>
          </a:p>
        </p:txBody>
      </p:sp>
    </p:spTree>
    <p:extLst>
      <p:ext uri="{BB962C8B-B14F-4D97-AF65-F5344CB8AC3E}">
        <p14:creationId xmlns:p14="http://schemas.microsoft.com/office/powerpoint/2010/main" val="329051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DNA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974" y="1723485"/>
            <a:ext cx="7274052" cy="4279392"/>
          </a:xfrm>
        </p:spPr>
      </p:pic>
    </p:spTree>
    <p:extLst>
      <p:ext uri="{BB962C8B-B14F-4D97-AF65-F5344CB8AC3E}">
        <p14:creationId xmlns:p14="http://schemas.microsoft.com/office/powerpoint/2010/main" val="358264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2809</Words>
  <Application>Microsoft Office PowerPoint</Application>
  <PresentationFormat>On-screen Show (4:3)</PresentationFormat>
  <Paragraphs>147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Molecular Systematics Judd et al pp. 13-17</vt:lpstr>
      <vt:lpstr>Why Introduce Molecular Systematics?</vt:lpstr>
      <vt:lpstr>Arabidopsis  thaliana:  first plant genome to be sequenced.</vt:lpstr>
      <vt:lpstr>PowerPoint Presentation</vt:lpstr>
      <vt:lpstr>Molecular Data</vt:lpstr>
      <vt:lpstr>For example, two plants may have a “C” at a particular location on a gene</vt:lpstr>
      <vt:lpstr>Modern Phylogenetics</vt:lpstr>
      <vt:lpstr>Nucleotide Structure– Phosphate group, sugar and nitrogenous base</vt:lpstr>
      <vt:lpstr>Structure of DNA</vt:lpstr>
      <vt:lpstr>Structure of DNA</vt:lpstr>
      <vt:lpstr>Plant Genomes</vt:lpstr>
      <vt:lpstr>Nuclear, Chloroplast, Mitochondrial Genomes in Comparison</vt:lpstr>
      <vt:lpstr>Chloroplast Genome (circular)</vt:lpstr>
      <vt:lpstr>Chloroplast Genome:  Vitis vinifera</vt:lpstr>
      <vt:lpstr>Each Gene Mutates at a Different Rate</vt:lpstr>
      <vt:lpstr>Gene Mutation Rate Problems</vt:lpstr>
      <vt:lpstr>Methods in Molecular Systematics</vt:lpstr>
      <vt:lpstr>Allozyme Fingerprinting– older method but can still be useful</vt:lpstr>
      <vt:lpstr>Allozyme Fingerprinting</vt:lpstr>
      <vt:lpstr>DNA Sequencing– has always been limited by small amount of DNA available for sequencing</vt:lpstr>
      <vt:lpstr>Polymerase Chain Reaction</vt:lpstr>
      <vt:lpstr>Restriction Site Analysis  (after you do PCR to get enough material)</vt:lpstr>
      <vt:lpstr>Automated Gene Sequencing</vt:lpstr>
      <vt:lpstr>Automated Gene Sequencing</vt:lpstr>
      <vt:lpstr>Automated Gene Sequencing</vt:lpstr>
      <vt:lpstr>Automated Gene Sequencing</vt:lpstr>
      <vt:lpstr>Automated Gene Sequencing</vt:lpstr>
      <vt:lpstr>Automated Gene Sequencing</vt:lpstr>
      <vt:lpstr>Automated Gene Sequencing</vt:lpstr>
      <vt:lpstr>Automated Gene Sequencing</vt:lpstr>
      <vt:lpstr>Most  Studied Gene Sequences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Systematics</dc:title>
  <dc:creator>Russ</dc:creator>
  <cp:lastModifiedBy>Russ Kleinman</cp:lastModifiedBy>
  <cp:revision>48</cp:revision>
  <dcterms:created xsi:type="dcterms:W3CDTF">2011-05-25T21:04:20Z</dcterms:created>
  <dcterms:modified xsi:type="dcterms:W3CDTF">2018-06-13T16:25:50Z</dcterms:modified>
</cp:coreProperties>
</file>